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76" r:id="rId3"/>
    <p:sldId id="268" r:id="rId4"/>
    <p:sldId id="277" r:id="rId5"/>
    <p:sldId id="278" r:id="rId6"/>
    <p:sldId id="279" r:id="rId7"/>
    <p:sldId id="275" r:id="rId8"/>
    <p:sldId id="280" r:id="rId9"/>
  </p:sldIdLst>
  <p:sldSz cx="10058400" cy="15544800"/>
  <p:notesSz cx="6858000" cy="9144000"/>
  <p:defaultTextStyle>
    <a:defPPr>
      <a:defRPr lang="en-US"/>
    </a:defPPr>
    <a:lvl1pPr marL="0" algn="l" defTabSz="731257" rtl="0" eaLnBrk="1" latinLnBrk="0" hangingPunct="1">
      <a:defRPr sz="2945" kern="1200">
        <a:solidFill>
          <a:schemeClr val="tx1"/>
        </a:solidFill>
        <a:latin typeface="+mn-lt"/>
        <a:ea typeface="+mn-ea"/>
        <a:cs typeface="+mn-cs"/>
      </a:defRPr>
    </a:lvl1pPr>
    <a:lvl2pPr marL="731257" algn="l" defTabSz="731257" rtl="0" eaLnBrk="1" latinLnBrk="0" hangingPunct="1">
      <a:defRPr sz="2945" kern="1200">
        <a:solidFill>
          <a:schemeClr val="tx1"/>
        </a:solidFill>
        <a:latin typeface="+mn-lt"/>
        <a:ea typeface="+mn-ea"/>
        <a:cs typeface="+mn-cs"/>
      </a:defRPr>
    </a:lvl2pPr>
    <a:lvl3pPr marL="1462516" algn="l" defTabSz="731257" rtl="0" eaLnBrk="1" latinLnBrk="0" hangingPunct="1">
      <a:defRPr sz="2945" kern="1200">
        <a:solidFill>
          <a:schemeClr val="tx1"/>
        </a:solidFill>
        <a:latin typeface="+mn-lt"/>
        <a:ea typeface="+mn-ea"/>
        <a:cs typeface="+mn-cs"/>
      </a:defRPr>
    </a:lvl3pPr>
    <a:lvl4pPr marL="2193772" algn="l" defTabSz="731257" rtl="0" eaLnBrk="1" latinLnBrk="0" hangingPunct="1">
      <a:defRPr sz="2945" kern="1200">
        <a:solidFill>
          <a:schemeClr val="tx1"/>
        </a:solidFill>
        <a:latin typeface="+mn-lt"/>
        <a:ea typeface="+mn-ea"/>
        <a:cs typeface="+mn-cs"/>
      </a:defRPr>
    </a:lvl4pPr>
    <a:lvl5pPr marL="2925028" algn="l" defTabSz="731257" rtl="0" eaLnBrk="1" latinLnBrk="0" hangingPunct="1">
      <a:defRPr sz="2945" kern="1200">
        <a:solidFill>
          <a:schemeClr val="tx1"/>
        </a:solidFill>
        <a:latin typeface="+mn-lt"/>
        <a:ea typeface="+mn-ea"/>
        <a:cs typeface="+mn-cs"/>
      </a:defRPr>
    </a:lvl5pPr>
    <a:lvl6pPr marL="3656288" algn="l" defTabSz="731257" rtl="0" eaLnBrk="1" latinLnBrk="0" hangingPunct="1">
      <a:defRPr sz="2945" kern="1200">
        <a:solidFill>
          <a:schemeClr val="tx1"/>
        </a:solidFill>
        <a:latin typeface="+mn-lt"/>
        <a:ea typeface="+mn-ea"/>
        <a:cs typeface="+mn-cs"/>
      </a:defRPr>
    </a:lvl6pPr>
    <a:lvl7pPr marL="4387545" algn="l" defTabSz="731257" rtl="0" eaLnBrk="1" latinLnBrk="0" hangingPunct="1">
      <a:defRPr sz="2945" kern="1200">
        <a:solidFill>
          <a:schemeClr val="tx1"/>
        </a:solidFill>
        <a:latin typeface="+mn-lt"/>
        <a:ea typeface="+mn-ea"/>
        <a:cs typeface="+mn-cs"/>
      </a:defRPr>
    </a:lvl7pPr>
    <a:lvl8pPr marL="5118802" algn="l" defTabSz="731257" rtl="0" eaLnBrk="1" latinLnBrk="0" hangingPunct="1">
      <a:defRPr sz="2945" kern="1200">
        <a:solidFill>
          <a:schemeClr val="tx1"/>
        </a:solidFill>
        <a:latin typeface="+mn-lt"/>
        <a:ea typeface="+mn-ea"/>
        <a:cs typeface="+mn-cs"/>
      </a:defRPr>
    </a:lvl8pPr>
    <a:lvl9pPr marL="5850059" algn="l" defTabSz="731257" rtl="0" eaLnBrk="1" latinLnBrk="0" hangingPunct="1">
      <a:defRPr sz="29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96"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53"/>
    <a:srgbClr val="F2FF5D"/>
    <a:srgbClr val="90F49C"/>
    <a:srgbClr val="FFFF00"/>
    <a:srgbClr val="E6B9B8"/>
    <a:srgbClr val="FD8274"/>
    <a:srgbClr val="990B43"/>
    <a:srgbClr val="AD0949"/>
    <a:srgbClr val="FFFFFF"/>
    <a:srgbClr val="E108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08" autoAdjust="0"/>
    <p:restoredTop sz="95262" autoAdjust="0"/>
  </p:normalViewPr>
  <p:slideViewPr>
    <p:cSldViewPr snapToGrid="0" snapToObjects="1">
      <p:cViewPr varScale="1">
        <p:scale>
          <a:sx n="33" d="100"/>
          <a:sy n="33" d="100"/>
        </p:scale>
        <p:origin x="2760" y="72"/>
      </p:cViewPr>
      <p:guideLst>
        <p:guide orient="horz" pos="4896"/>
        <p:guide pos="3168"/>
      </p:guideLst>
    </p:cSldViewPr>
  </p:slideViewPr>
  <p:notesTextViewPr>
    <p:cViewPr>
      <p:scale>
        <a:sx n="100" d="100"/>
        <a:sy n="100" d="100"/>
      </p:scale>
      <p:origin x="0" y="0"/>
    </p:cViewPr>
  </p:notesTextViewPr>
  <p:sorterViewPr>
    <p:cViewPr>
      <p:scale>
        <a:sx n="100" d="100"/>
        <a:sy n="100" d="100"/>
      </p:scale>
      <p:origin x="0" y="-17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8"/>
            <a:ext cx="8549640" cy="3332057"/>
          </a:xfrm>
        </p:spPr>
        <p:txBody>
          <a:bodyPr/>
          <a:lstStyle/>
          <a:p>
            <a:r>
              <a:rPr lang="en-US"/>
              <a:t>Click to edit Master title style</a:t>
            </a:r>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659210" indent="0" algn="ctr">
              <a:buNone/>
              <a:defRPr>
                <a:solidFill>
                  <a:schemeClr val="tx1">
                    <a:tint val="75000"/>
                  </a:schemeClr>
                </a:solidFill>
              </a:defRPr>
            </a:lvl2pPr>
            <a:lvl3pPr marL="1318419" indent="0" algn="ctr">
              <a:buNone/>
              <a:defRPr>
                <a:solidFill>
                  <a:schemeClr val="tx1">
                    <a:tint val="75000"/>
                  </a:schemeClr>
                </a:solidFill>
              </a:defRPr>
            </a:lvl3pPr>
            <a:lvl4pPr marL="1977630" indent="0" algn="ctr">
              <a:buNone/>
              <a:defRPr>
                <a:solidFill>
                  <a:schemeClr val="tx1">
                    <a:tint val="75000"/>
                  </a:schemeClr>
                </a:solidFill>
              </a:defRPr>
            </a:lvl4pPr>
            <a:lvl5pPr marL="2636839" indent="0" algn="ctr">
              <a:buNone/>
              <a:defRPr>
                <a:solidFill>
                  <a:schemeClr val="tx1">
                    <a:tint val="75000"/>
                  </a:schemeClr>
                </a:solidFill>
              </a:defRPr>
            </a:lvl5pPr>
            <a:lvl6pPr marL="3296050" indent="0" algn="ctr">
              <a:buNone/>
              <a:defRPr>
                <a:solidFill>
                  <a:schemeClr val="tx1">
                    <a:tint val="75000"/>
                  </a:schemeClr>
                </a:solidFill>
              </a:defRPr>
            </a:lvl6pPr>
            <a:lvl7pPr marL="3955259" indent="0" algn="ctr">
              <a:buNone/>
              <a:defRPr>
                <a:solidFill>
                  <a:schemeClr val="tx1">
                    <a:tint val="75000"/>
                  </a:schemeClr>
                </a:solidFill>
              </a:defRPr>
            </a:lvl7pPr>
            <a:lvl8pPr marL="4614469" indent="0" algn="ctr">
              <a:buNone/>
              <a:defRPr>
                <a:solidFill>
                  <a:schemeClr val="tx1">
                    <a:tint val="75000"/>
                  </a:schemeClr>
                </a:solidFill>
              </a:defRPr>
            </a:lvl8pPr>
            <a:lvl9pPr marL="5273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6D0B91-03FA-564E-A9DA-74EBE03F97F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170069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D0B91-03FA-564E-A9DA-74EBE03F97F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36508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4" y="1410549"/>
            <a:ext cx="2488408" cy="30064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7" y="1410549"/>
            <a:ext cx="7301071" cy="30064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D0B91-03FA-564E-A9DA-74EBE03F97F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115432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D0B91-03FA-564E-A9DA-74EBE03F97F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45145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5712" b="1" cap="all"/>
            </a:lvl1pPr>
          </a:lstStyle>
          <a:p>
            <a:r>
              <a:rPr lang="en-US"/>
              <a:t>Click to edit Master title style</a:t>
            </a:r>
          </a:p>
        </p:txBody>
      </p:sp>
      <p:sp>
        <p:nvSpPr>
          <p:cNvPr id="3" name="Text Placeholder 2"/>
          <p:cNvSpPr>
            <a:spLocks noGrp="1"/>
          </p:cNvSpPr>
          <p:nvPr>
            <p:ph type="body" idx="1"/>
          </p:nvPr>
        </p:nvSpPr>
        <p:spPr>
          <a:xfrm>
            <a:off x="794544" y="6588554"/>
            <a:ext cx="8549640" cy="3400423"/>
          </a:xfrm>
        </p:spPr>
        <p:txBody>
          <a:bodyPr anchor="b"/>
          <a:lstStyle>
            <a:lvl1pPr marL="0" indent="0">
              <a:buNone/>
              <a:defRPr sz="2922">
                <a:solidFill>
                  <a:schemeClr val="tx1">
                    <a:tint val="75000"/>
                  </a:schemeClr>
                </a:solidFill>
              </a:defRPr>
            </a:lvl1pPr>
            <a:lvl2pPr marL="659210" indent="0">
              <a:buNone/>
              <a:defRPr sz="2656">
                <a:solidFill>
                  <a:schemeClr val="tx1">
                    <a:tint val="75000"/>
                  </a:schemeClr>
                </a:solidFill>
              </a:defRPr>
            </a:lvl2pPr>
            <a:lvl3pPr marL="1318419" indent="0">
              <a:buNone/>
              <a:defRPr sz="2391">
                <a:solidFill>
                  <a:schemeClr val="tx1">
                    <a:tint val="75000"/>
                  </a:schemeClr>
                </a:solidFill>
              </a:defRPr>
            </a:lvl3pPr>
            <a:lvl4pPr marL="1977630" indent="0">
              <a:buNone/>
              <a:defRPr sz="1992">
                <a:solidFill>
                  <a:schemeClr val="tx1">
                    <a:tint val="75000"/>
                  </a:schemeClr>
                </a:solidFill>
              </a:defRPr>
            </a:lvl4pPr>
            <a:lvl5pPr marL="2636839" indent="0">
              <a:buNone/>
              <a:defRPr sz="1992">
                <a:solidFill>
                  <a:schemeClr val="tx1">
                    <a:tint val="75000"/>
                  </a:schemeClr>
                </a:solidFill>
              </a:defRPr>
            </a:lvl5pPr>
            <a:lvl6pPr marL="3296050" indent="0">
              <a:buNone/>
              <a:defRPr sz="1992">
                <a:solidFill>
                  <a:schemeClr val="tx1">
                    <a:tint val="75000"/>
                  </a:schemeClr>
                </a:solidFill>
              </a:defRPr>
            </a:lvl6pPr>
            <a:lvl7pPr marL="3955259" indent="0">
              <a:buNone/>
              <a:defRPr sz="1992">
                <a:solidFill>
                  <a:schemeClr val="tx1">
                    <a:tint val="75000"/>
                  </a:schemeClr>
                </a:solidFill>
              </a:defRPr>
            </a:lvl7pPr>
            <a:lvl8pPr marL="4614469" indent="0">
              <a:buNone/>
              <a:defRPr sz="1992">
                <a:solidFill>
                  <a:schemeClr val="tx1">
                    <a:tint val="75000"/>
                  </a:schemeClr>
                </a:solidFill>
              </a:defRPr>
            </a:lvl8pPr>
            <a:lvl9pPr marL="5273678" indent="0">
              <a:buNone/>
              <a:defRPr sz="1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D0B91-03FA-564E-A9DA-74EBE03F97F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208670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7" y="8222195"/>
            <a:ext cx="4894737" cy="23252430"/>
          </a:xfrm>
        </p:spPr>
        <p:txBody>
          <a:bodyPr/>
          <a:lstStyle>
            <a:lvl1pPr>
              <a:defRPr sz="4117"/>
            </a:lvl1pPr>
            <a:lvl2pPr>
              <a:defRPr sz="3453"/>
            </a:lvl2pPr>
            <a:lvl3pPr>
              <a:defRPr sz="2922"/>
            </a:lvl3pPr>
            <a:lvl4pPr>
              <a:defRPr sz="2656"/>
            </a:lvl4pPr>
            <a:lvl5pPr>
              <a:defRPr sz="2656"/>
            </a:lvl5pPr>
            <a:lvl6pPr>
              <a:defRPr sz="2656"/>
            </a:lvl6pPr>
            <a:lvl7pPr>
              <a:defRPr sz="2656"/>
            </a:lvl7pPr>
            <a:lvl8pPr>
              <a:defRPr sz="2656"/>
            </a:lvl8pPr>
            <a:lvl9pPr>
              <a:defRPr sz="26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4" y="8222195"/>
            <a:ext cx="4894739" cy="23252430"/>
          </a:xfrm>
        </p:spPr>
        <p:txBody>
          <a:bodyPr/>
          <a:lstStyle>
            <a:lvl1pPr>
              <a:defRPr sz="4117"/>
            </a:lvl1pPr>
            <a:lvl2pPr>
              <a:defRPr sz="3453"/>
            </a:lvl2pPr>
            <a:lvl3pPr>
              <a:defRPr sz="2922"/>
            </a:lvl3pPr>
            <a:lvl4pPr>
              <a:defRPr sz="2656"/>
            </a:lvl4pPr>
            <a:lvl5pPr>
              <a:defRPr sz="2656"/>
            </a:lvl5pPr>
            <a:lvl6pPr>
              <a:defRPr sz="2656"/>
            </a:lvl6pPr>
            <a:lvl7pPr>
              <a:defRPr sz="2656"/>
            </a:lvl7pPr>
            <a:lvl8pPr>
              <a:defRPr sz="2656"/>
            </a:lvl8pPr>
            <a:lvl9pPr>
              <a:defRPr sz="26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6D0B91-03FA-564E-A9DA-74EBE03F97FF}"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411734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5"/>
            <a:ext cx="9052560" cy="259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3479592"/>
            <a:ext cx="4444208" cy="1450126"/>
          </a:xfrm>
        </p:spPr>
        <p:txBody>
          <a:bodyPr anchor="b"/>
          <a:lstStyle>
            <a:lvl1pPr marL="0" indent="0">
              <a:buNone/>
              <a:defRPr sz="3453" b="1"/>
            </a:lvl1pPr>
            <a:lvl2pPr marL="659210" indent="0">
              <a:buNone/>
              <a:defRPr sz="2922" b="1"/>
            </a:lvl2pPr>
            <a:lvl3pPr marL="1318419" indent="0">
              <a:buNone/>
              <a:defRPr sz="2656" b="1"/>
            </a:lvl3pPr>
            <a:lvl4pPr marL="1977630" indent="0">
              <a:buNone/>
              <a:defRPr sz="2391" b="1"/>
            </a:lvl4pPr>
            <a:lvl5pPr marL="2636839" indent="0">
              <a:buNone/>
              <a:defRPr sz="2391" b="1"/>
            </a:lvl5pPr>
            <a:lvl6pPr marL="3296050" indent="0">
              <a:buNone/>
              <a:defRPr sz="2391" b="1"/>
            </a:lvl6pPr>
            <a:lvl7pPr marL="3955259" indent="0">
              <a:buNone/>
              <a:defRPr sz="2391" b="1"/>
            </a:lvl7pPr>
            <a:lvl8pPr marL="4614469" indent="0">
              <a:buNone/>
              <a:defRPr sz="2391" b="1"/>
            </a:lvl8pPr>
            <a:lvl9pPr marL="5273678" indent="0">
              <a:buNone/>
              <a:defRPr sz="2391" b="1"/>
            </a:lvl9pPr>
          </a:lstStyle>
          <a:p>
            <a:pPr lvl="0"/>
            <a:r>
              <a:rPr lang="en-US"/>
              <a:t>Click to edit Master text styles</a:t>
            </a:r>
          </a:p>
        </p:txBody>
      </p:sp>
      <p:sp>
        <p:nvSpPr>
          <p:cNvPr id="4" name="Content Placeholder 3"/>
          <p:cNvSpPr>
            <a:spLocks noGrp="1"/>
          </p:cNvSpPr>
          <p:nvPr>
            <p:ph sz="half" idx="2"/>
          </p:nvPr>
        </p:nvSpPr>
        <p:spPr>
          <a:xfrm>
            <a:off x="502923" y="4929719"/>
            <a:ext cx="4444208" cy="8956255"/>
          </a:xfrm>
        </p:spPr>
        <p:txBody>
          <a:bodyPr/>
          <a:lstStyle>
            <a:lvl1pPr>
              <a:defRPr sz="3453"/>
            </a:lvl1pPr>
            <a:lvl2pPr>
              <a:defRPr sz="2922"/>
            </a:lvl2pPr>
            <a:lvl3pPr>
              <a:defRPr sz="2656"/>
            </a:lvl3pPr>
            <a:lvl4pPr>
              <a:defRPr sz="2391"/>
            </a:lvl4pPr>
            <a:lvl5pPr>
              <a:defRPr sz="2391"/>
            </a:lvl5pPr>
            <a:lvl6pPr>
              <a:defRPr sz="2391"/>
            </a:lvl6pPr>
            <a:lvl7pPr>
              <a:defRPr sz="2391"/>
            </a:lvl7pPr>
            <a:lvl8pPr>
              <a:defRPr sz="2391"/>
            </a:lvl8pPr>
            <a:lvl9pPr>
              <a:defRPr sz="23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1" y="3479592"/>
            <a:ext cx="4445953" cy="1450126"/>
          </a:xfrm>
        </p:spPr>
        <p:txBody>
          <a:bodyPr anchor="b"/>
          <a:lstStyle>
            <a:lvl1pPr marL="0" indent="0">
              <a:buNone/>
              <a:defRPr sz="3453" b="1"/>
            </a:lvl1pPr>
            <a:lvl2pPr marL="659210" indent="0">
              <a:buNone/>
              <a:defRPr sz="2922" b="1"/>
            </a:lvl2pPr>
            <a:lvl3pPr marL="1318419" indent="0">
              <a:buNone/>
              <a:defRPr sz="2656" b="1"/>
            </a:lvl3pPr>
            <a:lvl4pPr marL="1977630" indent="0">
              <a:buNone/>
              <a:defRPr sz="2391" b="1"/>
            </a:lvl4pPr>
            <a:lvl5pPr marL="2636839" indent="0">
              <a:buNone/>
              <a:defRPr sz="2391" b="1"/>
            </a:lvl5pPr>
            <a:lvl6pPr marL="3296050" indent="0">
              <a:buNone/>
              <a:defRPr sz="2391" b="1"/>
            </a:lvl6pPr>
            <a:lvl7pPr marL="3955259" indent="0">
              <a:buNone/>
              <a:defRPr sz="2391" b="1"/>
            </a:lvl7pPr>
            <a:lvl8pPr marL="4614469" indent="0">
              <a:buNone/>
              <a:defRPr sz="2391" b="1"/>
            </a:lvl8pPr>
            <a:lvl9pPr marL="5273678" indent="0">
              <a:buNone/>
              <a:defRPr sz="2391" b="1"/>
            </a:lvl9pPr>
          </a:lstStyle>
          <a:p>
            <a:pPr lvl="0"/>
            <a:r>
              <a:rPr lang="en-US"/>
              <a:t>Click to edit Master text styles</a:t>
            </a:r>
          </a:p>
        </p:txBody>
      </p:sp>
      <p:sp>
        <p:nvSpPr>
          <p:cNvPr id="6" name="Content Placeholder 5"/>
          <p:cNvSpPr>
            <a:spLocks noGrp="1"/>
          </p:cNvSpPr>
          <p:nvPr>
            <p:ph sz="quarter" idx="4"/>
          </p:nvPr>
        </p:nvSpPr>
        <p:spPr>
          <a:xfrm>
            <a:off x="5109531" y="4929719"/>
            <a:ext cx="4445953" cy="8956255"/>
          </a:xfrm>
        </p:spPr>
        <p:txBody>
          <a:bodyPr/>
          <a:lstStyle>
            <a:lvl1pPr>
              <a:defRPr sz="3453"/>
            </a:lvl1pPr>
            <a:lvl2pPr>
              <a:defRPr sz="2922"/>
            </a:lvl2pPr>
            <a:lvl3pPr>
              <a:defRPr sz="2656"/>
            </a:lvl3pPr>
            <a:lvl4pPr>
              <a:defRPr sz="2391"/>
            </a:lvl4pPr>
            <a:lvl5pPr>
              <a:defRPr sz="2391"/>
            </a:lvl5pPr>
            <a:lvl6pPr>
              <a:defRPr sz="2391"/>
            </a:lvl6pPr>
            <a:lvl7pPr>
              <a:defRPr sz="2391"/>
            </a:lvl7pPr>
            <a:lvl8pPr>
              <a:defRPr sz="2391"/>
            </a:lvl8pPr>
            <a:lvl9pPr>
              <a:defRPr sz="23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6D0B91-03FA-564E-A9DA-74EBE03F97FF}"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415553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6D0B91-03FA-564E-A9DA-74EBE03F97FF}"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163029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D0B91-03FA-564E-A9DA-74EBE03F97FF}"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13789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618913"/>
            <a:ext cx="3309144" cy="2633980"/>
          </a:xfrm>
        </p:spPr>
        <p:txBody>
          <a:bodyPr anchor="b"/>
          <a:lstStyle>
            <a:lvl1pPr algn="l">
              <a:defRPr sz="2922" b="1"/>
            </a:lvl1pPr>
          </a:lstStyle>
          <a:p>
            <a:r>
              <a:rPr lang="en-US"/>
              <a:t>Click to edit Master title style</a:t>
            </a:r>
          </a:p>
        </p:txBody>
      </p:sp>
      <p:sp>
        <p:nvSpPr>
          <p:cNvPr id="3" name="Content Placeholder 2"/>
          <p:cNvSpPr>
            <a:spLocks noGrp="1"/>
          </p:cNvSpPr>
          <p:nvPr>
            <p:ph idx="1"/>
          </p:nvPr>
        </p:nvSpPr>
        <p:spPr>
          <a:xfrm>
            <a:off x="3932556" y="618918"/>
            <a:ext cx="5622925" cy="13267057"/>
          </a:xfrm>
        </p:spPr>
        <p:txBody>
          <a:bodyPr/>
          <a:lstStyle>
            <a:lvl1pPr>
              <a:defRPr sz="4648"/>
            </a:lvl1pPr>
            <a:lvl2pPr>
              <a:defRPr sz="4117"/>
            </a:lvl2pPr>
            <a:lvl3pPr>
              <a:defRPr sz="3453"/>
            </a:lvl3pPr>
            <a:lvl4pPr>
              <a:defRPr sz="2922"/>
            </a:lvl4pPr>
            <a:lvl5pPr>
              <a:defRPr sz="2922"/>
            </a:lvl5pPr>
            <a:lvl6pPr>
              <a:defRPr sz="2922"/>
            </a:lvl6pPr>
            <a:lvl7pPr>
              <a:defRPr sz="2922"/>
            </a:lvl7pPr>
            <a:lvl8pPr>
              <a:defRPr sz="2922"/>
            </a:lvl8pPr>
            <a:lvl9pPr>
              <a:defRPr sz="29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3" y="3252898"/>
            <a:ext cx="3309144" cy="10633077"/>
          </a:xfrm>
        </p:spPr>
        <p:txBody>
          <a:bodyPr/>
          <a:lstStyle>
            <a:lvl1pPr marL="0" indent="0">
              <a:buNone/>
              <a:defRPr sz="1992"/>
            </a:lvl1pPr>
            <a:lvl2pPr marL="659210" indent="0">
              <a:buNone/>
              <a:defRPr sz="1727"/>
            </a:lvl2pPr>
            <a:lvl3pPr marL="1318419" indent="0">
              <a:buNone/>
              <a:defRPr sz="1461"/>
            </a:lvl3pPr>
            <a:lvl4pPr marL="1977630" indent="0">
              <a:buNone/>
              <a:defRPr sz="1195"/>
            </a:lvl4pPr>
            <a:lvl5pPr marL="2636839" indent="0">
              <a:buNone/>
              <a:defRPr sz="1195"/>
            </a:lvl5pPr>
            <a:lvl6pPr marL="3296050" indent="0">
              <a:buNone/>
              <a:defRPr sz="1195"/>
            </a:lvl6pPr>
            <a:lvl7pPr marL="3955259" indent="0">
              <a:buNone/>
              <a:defRPr sz="1195"/>
            </a:lvl7pPr>
            <a:lvl8pPr marL="4614469" indent="0">
              <a:buNone/>
              <a:defRPr sz="1195"/>
            </a:lvl8pPr>
            <a:lvl9pPr marL="5273678" indent="0">
              <a:buNone/>
              <a:defRPr sz="1195"/>
            </a:lvl9pPr>
          </a:lstStyle>
          <a:p>
            <a:pPr lvl="0"/>
            <a:r>
              <a:rPr lang="en-US"/>
              <a:t>Click to edit Master text styles</a:t>
            </a:r>
          </a:p>
        </p:txBody>
      </p:sp>
      <p:sp>
        <p:nvSpPr>
          <p:cNvPr id="5" name="Date Placeholder 4"/>
          <p:cNvSpPr>
            <a:spLocks noGrp="1"/>
          </p:cNvSpPr>
          <p:nvPr>
            <p:ph type="dt" sz="half" idx="10"/>
          </p:nvPr>
        </p:nvSpPr>
        <p:spPr/>
        <p:txBody>
          <a:bodyPr/>
          <a:lstStyle/>
          <a:p>
            <a:fld id="{9D6D0B91-03FA-564E-A9DA-74EBE03F97FF}"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364142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8" y="10881362"/>
            <a:ext cx="6035040" cy="1284607"/>
          </a:xfrm>
        </p:spPr>
        <p:txBody>
          <a:bodyPr anchor="b"/>
          <a:lstStyle>
            <a:lvl1pPr algn="l">
              <a:defRPr sz="2922" b="1"/>
            </a:lvl1pPr>
          </a:lstStyle>
          <a:p>
            <a:r>
              <a:rPr lang="en-US"/>
              <a:t>Click to edit Master title style</a:t>
            </a:r>
          </a:p>
        </p:txBody>
      </p:sp>
      <p:sp>
        <p:nvSpPr>
          <p:cNvPr id="3" name="Picture Placeholder 2"/>
          <p:cNvSpPr>
            <a:spLocks noGrp="1"/>
          </p:cNvSpPr>
          <p:nvPr>
            <p:ph type="pic" idx="1"/>
          </p:nvPr>
        </p:nvSpPr>
        <p:spPr>
          <a:xfrm>
            <a:off x="1971518" y="1388957"/>
            <a:ext cx="6035040" cy="9326880"/>
          </a:xfrm>
        </p:spPr>
        <p:txBody>
          <a:bodyPr/>
          <a:lstStyle>
            <a:lvl1pPr marL="0" indent="0">
              <a:buNone/>
              <a:defRPr sz="4648"/>
            </a:lvl1pPr>
            <a:lvl2pPr marL="659210" indent="0">
              <a:buNone/>
              <a:defRPr sz="4117"/>
            </a:lvl2pPr>
            <a:lvl3pPr marL="1318419" indent="0">
              <a:buNone/>
              <a:defRPr sz="3453"/>
            </a:lvl3pPr>
            <a:lvl4pPr marL="1977630" indent="0">
              <a:buNone/>
              <a:defRPr sz="2922"/>
            </a:lvl4pPr>
            <a:lvl5pPr marL="2636839" indent="0">
              <a:buNone/>
              <a:defRPr sz="2922"/>
            </a:lvl5pPr>
            <a:lvl6pPr marL="3296050" indent="0">
              <a:buNone/>
              <a:defRPr sz="2922"/>
            </a:lvl6pPr>
            <a:lvl7pPr marL="3955259" indent="0">
              <a:buNone/>
              <a:defRPr sz="2922"/>
            </a:lvl7pPr>
            <a:lvl8pPr marL="4614469" indent="0">
              <a:buNone/>
              <a:defRPr sz="2922"/>
            </a:lvl8pPr>
            <a:lvl9pPr marL="5273678" indent="0">
              <a:buNone/>
              <a:defRPr sz="2922"/>
            </a:lvl9pPr>
          </a:lstStyle>
          <a:p>
            <a:endParaRPr lang="en-US"/>
          </a:p>
        </p:txBody>
      </p:sp>
      <p:sp>
        <p:nvSpPr>
          <p:cNvPr id="4" name="Text Placeholder 3"/>
          <p:cNvSpPr>
            <a:spLocks noGrp="1"/>
          </p:cNvSpPr>
          <p:nvPr>
            <p:ph type="body" sz="half" idx="2"/>
          </p:nvPr>
        </p:nvSpPr>
        <p:spPr>
          <a:xfrm>
            <a:off x="1971518" y="12165969"/>
            <a:ext cx="6035040" cy="1824353"/>
          </a:xfrm>
        </p:spPr>
        <p:txBody>
          <a:bodyPr/>
          <a:lstStyle>
            <a:lvl1pPr marL="0" indent="0">
              <a:buNone/>
              <a:defRPr sz="1992"/>
            </a:lvl1pPr>
            <a:lvl2pPr marL="659210" indent="0">
              <a:buNone/>
              <a:defRPr sz="1727"/>
            </a:lvl2pPr>
            <a:lvl3pPr marL="1318419" indent="0">
              <a:buNone/>
              <a:defRPr sz="1461"/>
            </a:lvl3pPr>
            <a:lvl4pPr marL="1977630" indent="0">
              <a:buNone/>
              <a:defRPr sz="1195"/>
            </a:lvl4pPr>
            <a:lvl5pPr marL="2636839" indent="0">
              <a:buNone/>
              <a:defRPr sz="1195"/>
            </a:lvl5pPr>
            <a:lvl6pPr marL="3296050" indent="0">
              <a:buNone/>
              <a:defRPr sz="1195"/>
            </a:lvl6pPr>
            <a:lvl7pPr marL="3955259" indent="0">
              <a:buNone/>
              <a:defRPr sz="1195"/>
            </a:lvl7pPr>
            <a:lvl8pPr marL="4614469" indent="0">
              <a:buNone/>
              <a:defRPr sz="1195"/>
            </a:lvl8pPr>
            <a:lvl9pPr marL="5273678" indent="0">
              <a:buNone/>
              <a:defRPr sz="1195"/>
            </a:lvl9pPr>
          </a:lstStyle>
          <a:p>
            <a:pPr lvl="0"/>
            <a:r>
              <a:rPr lang="en-US"/>
              <a:t>Click to edit Master text styles</a:t>
            </a:r>
          </a:p>
        </p:txBody>
      </p:sp>
      <p:sp>
        <p:nvSpPr>
          <p:cNvPr id="5" name="Date Placeholder 4"/>
          <p:cNvSpPr>
            <a:spLocks noGrp="1"/>
          </p:cNvSpPr>
          <p:nvPr>
            <p:ph type="dt" sz="half" idx="10"/>
          </p:nvPr>
        </p:nvSpPr>
        <p:spPr/>
        <p:txBody>
          <a:bodyPr/>
          <a:lstStyle/>
          <a:p>
            <a:fld id="{9D6D0B91-03FA-564E-A9DA-74EBE03F97FF}"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77665-032A-824D-B59E-FB0A78F194D1}" type="slidenum">
              <a:rPr lang="en-US" smtClean="0"/>
              <a:t>‹#›</a:t>
            </a:fld>
            <a:endParaRPr lang="en-US"/>
          </a:p>
        </p:txBody>
      </p:sp>
    </p:spTree>
    <p:extLst>
      <p:ext uri="{BB962C8B-B14F-4D97-AF65-F5344CB8AC3E}">
        <p14:creationId xmlns:p14="http://schemas.microsoft.com/office/powerpoint/2010/main" val="40294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22515"/>
            <a:ext cx="9052560" cy="2590800"/>
          </a:xfrm>
          <a:prstGeom prst="rect">
            <a:avLst/>
          </a:prstGeom>
        </p:spPr>
        <p:txBody>
          <a:bodyPr vert="horz" lIns="99267" tIns="49634" rIns="99267" bIns="49634" rtlCol="0" anchor="ctr">
            <a:normAutofit/>
          </a:bodyPr>
          <a:lstStyle/>
          <a:p>
            <a:r>
              <a:rPr lang="en-US"/>
              <a:t>Click to edit Master title style</a:t>
            </a:r>
          </a:p>
        </p:txBody>
      </p:sp>
      <p:sp>
        <p:nvSpPr>
          <p:cNvPr id="3" name="Text Placeholder 2"/>
          <p:cNvSpPr>
            <a:spLocks noGrp="1"/>
          </p:cNvSpPr>
          <p:nvPr>
            <p:ph type="body" idx="1"/>
          </p:nvPr>
        </p:nvSpPr>
        <p:spPr>
          <a:xfrm>
            <a:off x="502920" y="3627127"/>
            <a:ext cx="9052560" cy="10258849"/>
          </a:xfrm>
          <a:prstGeom prst="rect">
            <a:avLst/>
          </a:prstGeom>
        </p:spPr>
        <p:txBody>
          <a:bodyPr vert="horz" lIns="99267" tIns="49634" rIns="99267" bIns="4963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14407734"/>
            <a:ext cx="2346960" cy="827617"/>
          </a:xfrm>
          <a:prstGeom prst="rect">
            <a:avLst/>
          </a:prstGeom>
        </p:spPr>
        <p:txBody>
          <a:bodyPr vert="horz" lIns="99267" tIns="49634" rIns="99267" bIns="49634" rtlCol="0" anchor="ctr"/>
          <a:lstStyle>
            <a:lvl1pPr algn="l">
              <a:defRPr sz="1727">
                <a:solidFill>
                  <a:schemeClr val="tx1">
                    <a:tint val="75000"/>
                  </a:schemeClr>
                </a:solidFill>
              </a:defRPr>
            </a:lvl1pPr>
          </a:lstStyle>
          <a:p>
            <a:fld id="{9D6D0B91-03FA-564E-A9DA-74EBE03F97FF}" type="datetimeFigureOut">
              <a:rPr lang="en-US" smtClean="0"/>
              <a:t>3/2/2020</a:t>
            </a:fld>
            <a:endParaRPr lang="en-US"/>
          </a:p>
        </p:txBody>
      </p:sp>
      <p:sp>
        <p:nvSpPr>
          <p:cNvPr id="5" name="Footer Placeholder 4"/>
          <p:cNvSpPr>
            <a:spLocks noGrp="1"/>
          </p:cNvSpPr>
          <p:nvPr>
            <p:ph type="ftr" sz="quarter" idx="3"/>
          </p:nvPr>
        </p:nvSpPr>
        <p:spPr>
          <a:xfrm>
            <a:off x="3436620" y="14407734"/>
            <a:ext cx="3185160" cy="827617"/>
          </a:xfrm>
          <a:prstGeom prst="rect">
            <a:avLst/>
          </a:prstGeom>
        </p:spPr>
        <p:txBody>
          <a:bodyPr vert="horz" lIns="99267" tIns="49634" rIns="99267" bIns="49634" rtlCol="0" anchor="ctr"/>
          <a:lstStyle>
            <a:lvl1pPr algn="ctr">
              <a:defRPr sz="17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4407734"/>
            <a:ext cx="2346960" cy="827617"/>
          </a:xfrm>
          <a:prstGeom prst="rect">
            <a:avLst/>
          </a:prstGeom>
        </p:spPr>
        <p:txBody>
          <a:bodyPr vert="horz" lIns="99267" tIns="49634" rIns="99267" bIns="49634" rtlCol="0" anchor="ctr"/>
          <a:lstStyle>
            <a:lvl1pPr algn="r">
              <a:defRPr sz="1727">
                <a:solidFill>
                  <a:schemeClr val="tx1">
                    <a:tint val="75000"/>
                  </a:schemeClr>
                </a:solidFill>
              </a:defRPr>
            </a:lvl1pPr>
          </a:lstStyle>
          <a:p>
            <a:fld id="{E1677665-032A-824D-B59E-FB0A78F194D1}" type="slidenum">
              <a:rPr lang="en-US" smtClean="0"/>
              <a:t>‹#›</a:t>
            </a:fld>
            <a:endParaRPr lang="en-US"/>
          </a:p>
        </p:txBody>
      </p:sp>
    </p:spTree>
    <p:extLst>
      <p:ext uri="{BB962C8B-B14F-4D97-AF65-F5344CB8AC3E}">
        <p14:creationId xmlns:p14="http://schemas.microsoft.com/office/powerpoint/2010/main" val="755270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9210" rtl="0" eaLnBrk="1" latinLnBrk="0" hangingPunct="1">
        <a:spcBef>
          <a:spcPct val="0"/>
        </a:spcBef>
        <a:buNone/>
        <a:defRPr sz="6243" kern="1200">
          <a:solidFill>
            <a:schemeClr val="tx1"/>
          </a:solidFill>
          <a:latin typeface="+mj-lt"/>
          <a:ea typeface="+mj-ea"/>
          <a:cs typeface="+mj-cs"/>
        </a:defRPr>
      </a:lvl1pPr>
    </p:titleStyle>
    <p:bodyStyle>
      <a:lvl1pPr marL="494408" indent="-494408" algn="l" defTabSz="659210" rtl="0" eaLnBrk="1" latinLnBrk="0" hangingPunct="1">
        <a:spcBef>
          <a:spcPct val="20000"/>
        </a:spcBef>
        <a:buFont typeface="Arial"/>
        <a:buChar char="•"/>
        <a:defRPr sz="4648" kern="1200">
          <a:solidFill>
            <a:schemeClr val="tx1"/>
          </a:solidFill>
          <a:latin typeface="+mn-lt"/>
          <a:ea typeface="+mn-ea"/>
          <a:cs typeface="+mn-cs"/>
        </a:defRPr>
      </a:lvl1pPr>
      <a:lvl2pPr marL="1071217" indent="-412007" algn="l" defTabSz="659210" rtl="0" eaLnBrk="1" latinLnBrk="0" hangingPunct="1">
        <a:spcBef>
          <a:spcPct val="20000"/>
        </a:spcBef>
        <a:buFont typeface="Arial"/>
        <a:buChar char="–"/>
        <a:defRPr sz="4117" kern="1200">
          <a:solidFill>
            <a:schemeClr val="tx1"/>
          </a:solidFill>
          <a:latin typeface="+mn-lt"/>
          <a:ea typeface="+mn-ea"/>
          <a:cs typeface="+mn-cs"/>
        </a:defRPr>
      </a:lvl2pPr>
      <a:lvl3pPr marL="1648025" indent="-329605" algn="l" defTabSz="659210" rtl="0" eaLnBrk="1" latinLnBrk="0" hangingPunct="1">
        <a:spcBef>
          <a:spcPct val="20000"/>
        </a:spcBef>
        <a:buFont typeface="Arial"/>
        <a:buChar char="•"/>
        <a:defRPr sz="3453" kern="1200">
          <a:solidFill>
            <a:schemeClr val="tx1"/>
          </a:solidFill>
          <a:latin typeface="+mn-lt"/>
          <a:ea typeface="+mn-ea"/>
          <a:cs typeface="+mn-cs"/>
        </a:defRPr>
      </a:lvl3pPr>
      <a:lvl4pPr marL="2307234" indent="-329605" algn="l" defTabSz="659210" rtl="0" eaLnBrk="1" latinLnBrk="0" hangingPunct="1">
        <a:spcBef>
          <a:spcPct val="20000"/>
        </a:spcBef>
        <a:buFont typeface="Arial"/>
        <a:buChar char="–"/>
        <a:defRPr sz="2922" kern="1200">
          <a:solidFill>
            <a:schemeClr val="tx1"/>
          </a:solidFill>
          <a:latin typeface="+mn-lt"/>
          <a:ea typeface="+mn-ea"/>
          <a:cs typeface="+mn-cs"/>
        </a:defRPr>
      </a:lvl4pPr>
      <a:lvl5pPr marL="2966444" indent="-329605" algn="l" defTabSz="659210" rtl="0" eaLnBrk="1" latinLnBrk="0" hangingPunct="1">
        <a:spcBef>
          <a:spcPct val="20000"/>
        </a:spcBef>
        <a:buFont typeface="Arial"/>
        <a:buChar char="»"/>
        <a:defRPr sz="2922" kern="1200">
          <a:solidFill>
            <a:schemeClr val="tx1"/>
          </a:solidFill>
          <a:latin typeface="+mn-lt"/>
          <a:ea typeface="+mn-ea"/>
          <a:cs typeface="+mn-cs"/>
        </a:defRPr>
      </a:lvl5pPr>
      <a:lvl6pPr marL="3625655" indent="-329605" algn="l" defTabSz="659210" rtl="0" eaLnBrk="1" latinLnBrk="0" hangingPunct="1">
        <a:spcBef>
          <a:spcPct val="20000"/>
        </a:spcBef>
        <a:buFont typeface="Arial"/>
        <a:buChar char="•"/>
        <a:defRPr sz="2922" kern="1200">
          <a:solidFill>
            <a:schemeClr val="tx1"/>
          </a:solidFill>
          <a:latin typeface="+mn-lt"/>
          <a:ea typeface="+mn-ea"/>
          <a:cs typeface="+mn-cs"/>
        </a:defRPr>
      </a:lvl6pPr>
      <a:lvl7pPr marL="4284864" indent="-329605" algn="l" defTabSz="659210" rtl="0" eaLnBrk="1" latinLnBrk="0" hangingPunct="1">
        <a:spcBef>
          <a:spcPct val="20000"/>
        </a:spcBef>
        <a:buFont typeface="Arial"/>
        <a:buChar char="•"/>
        <a:defRPr sz="2922" kern="1200">
          <a:solidFill>
            <a:schemeClr val="tx1"/>
          </a:solidFill>
          <a:latin typeface="+mn-lt"/>
          <a:ea typeface="+mn-ea"/>
          <a:cs typeface="+mn-cs"/>
        </a:defRPr>
      </a:lvl7pPr>
      <a:lvl8pPr marL="4944074" indent="-329605" algn="l" defTabSz="659210" rtl="0" eaLnBrk="1" latinLnBrk="0" hangingPunct="1">
        <a:spcBef>
          <a:spcPct val="20000"/>
        </a:spcBef>
        <a:buFont typeface="Arial"/>
        <a:buChar char="•"/>
        <a:defRPr sz="2922" kern="1200">
          <a:solidFill>
            <a:schemeClr val="tx1"/>
          </a:solidFill>
          <a:latin typeface="+mn-lt"/>
          <a:ea typeface="+mn-ea"/>
          <a:cs typeface="+mn-cs"/>
        </a:defRPr>
      </a:lvl8pPr>
      <a:lvl9pPr marL="5603284" indent="-329605" algn="l" defTabSz="659210" rtl="0" eaLnBrk="1" latinLnBrk="0" hangingPunct="1">
        <a:spcBef>
          <a:spcPct val="20000"/>
        </a:spcBef>
        <a:buFont typeface="Arial"/>
        <a:buChar char="•"/>
        <a:defRPr sz="2922" kern="1200">
          <a:solidFill>
            <a:schemeClr val="tx1"/>
          </a:solidFill>
          <a:latin typeface="+mn-lt"/>
          <a:ea typeface="+mn-ea"/>
          <a:cs typeface="+mn-cs"/>
        </a:defRPr>
      </a:lvl9pPr>
    </p:bodyStyle>
    <p:otherStyle>
      <a:defPPr>
        <a:defRPr lang="en-US"/>
      </a:defPPr>
      <a:lvl1pPr marL="0" algn="l" defTabSz="659210" rtl="0" eaLnBrk="1" latinLnBrk="0" hangingPunct="1">
        <a:defRPr sz="2656" kern="1200">
          <a:solidFill>
            <a:schemeClr val="tx1"/>
          </a:solidFill>
          <a:latin typeface="+mn-lt"/>
          <a:ea typeface="+mn-ea"/>
          <a:cs typeface="+mn-cs"/>
        </a:defRPr>
      </a:lvl1pPr>
      <a:lvl2pPr marL="659210" algn="l" defTabSz="659210" rtl="0" eaLnBrk="1" latinLnBrk="0" hangingPunct="1">
        <a:defRPr sz="2656" kern="1200">
          <a:solidFill>
            <a:schemeClr val="tx1"/>
          </a:solidFill>
          <a:latin typeface="+mn-lt"/>
          <a:ea typeface="+mn-ea"/>
          <a:cs typeface="+mn-cs"/>
        </a:defRPr>
      </a:lvl2pPr>
      <a:lvl3pPr marL="1318419" algn="l" defTabSz="659210" rtl="0" eaLnBrk="1" latinLnBrk="0" hangingPunct="1">
        <a:defRPr sz="2656" kern="1200">
          <a:solidFill>
            <a:schemeClr val="tx1"/>
          </a:solidFill>
          <a:latin typeface="+mn-lt"/>
          <a:ea typeface="+mn-ea"/>
          <a:cs typeface="+mn-cs"/>
        </a:defRPr>
      </a:lvl3pPr>
      <a:lvl4pPr marL="1977630" algn="l" defTabSz="659210" rtl="0" eaLnBrk="1" latinLnBrk="0" hangingPunct="1">
        <a:defRPr sz="2656" kern="1200">
          <a:solidFill>
            <a:schemeClr val="tx1"/>
          </a:solidFill>
          <a:latin typeface="+mn-lt"/>
          <a:ea typeface="+mn-ea"/>
          <a:cs typeface="+mn-cs"/>
        </a:defRPr>
      </a:lvl4pPr>
      <a:lvl5pPr marL="2636839" algn="l" defTabSz="659210" rtl="0" eaLnBrk="1" latinLnBrk="0" hangingPunct="1">
        <a:defRPr sz="2656" kern="1200">
          <a:solidFill>
            <a:schemeClr val="tx1"/>
          </a:solidFill>
          <a:latin typeface="+mn-lt"/>
          <a:ea typeface="+mn-ea"/>
          <a:cs typeface="+mn-cs"/>
        </a:defRPr>
      </a:lvl5pPr>
      <a:lvl6pPr marL="3296050" algn="l" defTabSz="659210" rtl="0" eaLnBrk="1" latinLnBrk="0" hangingPunct="1">
        <a:defRPr sz="2656" kern="1200">
          <a:solidFill>
            <a:schemeClr val="tx1"/>
          </a:solidFill>
          <a:latin typeface="+mn-lt"/>
          <a:ea typeface="+mn-ea"/>
          <a:cs typeface="+mn-cs"/>
        </a:defRPr>
      </a:lvl6pPr>
      <a:lvl7pPr marL="3955259" algn="l" defTabSz="659210" rtl="0" eaLnBrk="1" latinLnBrk="0" hangingPunct="1">
        <a:defRPr sz="2656" kern="1200">
          <a:solidFill>
            <a:schemeClr val="tx1"/>
          </a:solidFill>
          <a:latin typeface="+mn-lt"/>
          <a:ea typeface="+mn-ea"/>
          <a:cs typeface="+mn-cs"/>
        </a:defRPr>
      </a:lvl7pPr>
      <a:lvl8pPr marL="4614469" algn="l" defTabSz="659210" rtl="0" eaLnBrk="1" latinLnBrk="0" hangingPunct="1">
        <a:defRPr sz="2656" kern="1200">
          <a:solidFill>
            <a:schemeClr val="tx1"/>
          </a:solidFill>
          <a:latin typeface="+mn-lt"/>
          <a:ea typeface="+mn-ea"/>
          <a:cs typeface="+mn-cs"/>
        </a:defRPr>
      </a:lvl8pPr>
      <a:lvl9pPr marL="5273678" algn="l" defTabSz="659210" rtl="0" eaLnBrk="1" latinLnBrk="0" hangingPunct="1">
        <a:defRPr sz="26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mailto:banerjee@chem.tamu.edu"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mailto:CSSC@chem.tamu.edu"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emf"/><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5" Type="http://schemas.openxmlformats.org/officeDocument/2006/relationships/image" Target="../media/image4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 Id="rId1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6969"/>
            <a:ext cx="10058400" cy="3613358"/>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object 2"/>
          <p:cNvSpPr txBox="1">
            <a:spLocks noGrp="1"/>
          </p:cNvSpPr>
          <p:nvPr>
            <p:ph type="title"/>
          </p:nvPr>
        </p:nvSpPr>
        <p:spPr>
          <a:xfrm>
            <a:off x="-710801" y="721088"/>
            <a:ext cx="11715078" cy="977308"/>
          </a:xfrm>
          <a:prstGeom prst="rect">
            <a:avLst/>
          </a:prstGeom>
        </p:spPr>
        <p:txBody>
          <a:bodyPr vert="horz" wrap="square" lIns="0" tIns="16435" rIns="0" bIns="0" rtlCol="0" anchor="ctr">
            <a:spAutoFit/>
          </a:bodyPr>
          <a:lstStyle/>
          <a:p>
            <a:pPr marL="16435">
              <a:spcBef>
                <a:spcPts val="129"/>
              </a:spcBef>
            </a:pPr>
            <a:r>
              <a:rPr spc="194" dirty="0"/>
              <a:t>CSSC</a:t>
            </a:r>
            <a:r>
              <a:rPr spc="-155" dirty="0"/>
              <a:t> </a:t>
            </a:r>
            <a:r>
              <a:rPr spc="-6" dirty="0"/>
              <a:t>Initiative:</a:t>
            </a:r>
          </a:p>
        </p:txBody>
      </p:sp>
      <p:sp>
        <p:nvSpPr>
          <p:cNvPr id="3" name="object 3"/>
          <p:cNvSpPr txBox="1"/>
          <p:nvPr/>
        </p:nvSpPr>
        <p:spPr>
          <a:xfrm>
            <a:off x="2795742" y="1618159"/>
            <a:ext cx="5185335" cy="1530215"/>
          </a:xfrm>
          <a:prstGeom prst="rect">
            <a:avLst/>
          </a:prstGeom>
        </p:spPr>
        <p:txBody>
          <a:bodyPr vert="horz" wrap="square" lIns="0" tIns="16435" rIns="0" bIns="0" rtlCol="0">
            <a:spAutoFit/>
          </a:bodyPr>
          <a:lstStyle/>
          <a:p>
            <a:pPr marL="16435" marR="6574">
              <a:spcBef>
                <a:spcPts val="129"/>
              </a:spcBef>
            </a:pPr>
            <a:r>
              <a:rPr sz="4918" spc="155" dirty="0">
                <a:solidFill>
                  <a:srgbClr val="231F20"/>
                </a:solidFill>
                <a:latin typeface="Calibri"/>
                <a:cs typeface="Calibri"/>
              </a:rPr>
              <a:t>Lab </a:t>
            </a:r>
            <a:r>
              <a:rPr sz="4918" spc="58" dirty="0">
                <a:solidFill>
                  <a:srgbClr val="231F20"/>
                </a:solidFill>
                <a:latin typeface="Calibri"/>
                <a:cs typeface="Calibri"/>
              </a:rPr>
              <a:t>Hazard</a:t>
            </a:r>
            <a:r>
              <a:rPr sz="4918" spc="-375" dirty="0">
                <a:solidFill>
                  <a:srgbClr val="231F20"/>
                </a:solidFill>
                <a:latin typeface="Calibri"/>
                <a:cs typeface="Calibri"/>
              </a:rPr>
              <a:t> </a:t>
            </a:r>
            <a:r>
              <a:rPr sz="4918" spc="168" dirty="0">
                <a:solidFill>
                  <a:srgbClr val="231F20"/>
                </a:solidFill>
                <a:latin typeface="Calibri"/>
                <a:cs typeface="Calibri"/>
              </a:rPr>
              <a:t>Signage  </a:t>
            </a:r>
            <a:r>
              <a:rPr sz="4918" spc="58" dirty="0">
                <a:solidFill>
                  <a:srgbClr val="231F20"/>
                </a:solidFill>
                <a:latin typeface="Calibri"/>
                <a:cs typeface="Calibri"/>
              </a:rPr>
              <a:t>Standardization</a:t>
            </a:r>
            <a:endParaRPr sz="4918" dirty="0">
              <a:latin typeface="Calibri"/>
              <a:cs typeface="Calibri"/>
            </a:endParaRPr>
          </a:p>
        </p:txBody>
      </p:sp>
      <p:sp>
        <p:nvSpPr>
          <p:cNvPr id="4" name="object 4"/>
          <p:cNvSpPr/>
          <p:nvPr/>
        </p:nvSpPr>
        <p:spPr>
          <a:xfrm>
            <a:off x="198990" y="1049193"/>
            <a:ext cx="2050252" cy="1953459"/>
          </a:xfrm>
          <a:prstGeom prst="rect">
            <a:avLst/>
          </a:prstGeom>
          <a:blipFill>
            <a:blip r:embed="rId2" cstate="print"/>
            <a:stretch>
              <a:fillRect/>
            </a:stretch>
          </a:blipFill>
        </p:spPr>
        <p:txBody>
          <a:bodyPr wrap="square" lIns="0" tIns="0" rIns="0" bIns="0" rtlCol="0"/>
          <a:lstStyle/>
          <a:p>
            <a:endParaRPr sz="3811"/>
          </a:p>
        </p:txBody>
      </p:sp>
      <p:sp>
        <p:nvSpPr>
          <p:cNvPr id="5" name="object 5"/>
          <p:cNvSpPr txBox="1"/>
          <p:nvPr/>
        </p:nvSpPr>
        <p:spPr>
          <a:xfrm>
            <a:off x="1015630" y="1034396"/>
            <a:ext cx="394447" cy="903694"/>
          </a:xfrm>
          <a:prstGeom prst="rect">
            <a:avLst/>
          </a:prstGeom>
        </p:spPr>
        <p:txBody>
          <a:bodyPr vert="horz" wrap="square" lIns="0" tIns="17257" rIns="0" bIns="0" rtlCol="0">
            <a:spAutoFit/>
          </a:bodyPr>
          <a:lstStyle/>
          <a:p>
            <a:pPr marL="16435">
              <a:spcBef>
                <a:spcPts val="136"/>
              </a:spcBef>
            </a:pPr>
            <a:r>
              <a:rPr sz="5759" spc="194" dirty="0">
                <a:solidFill>
                  <a:srgbClr val="231F20"/>
                </a:solidFill>
                <a:latin typeface="Calibri"/>
                <a:cs typeface="Calibri"/>
              </a:rPr>
              <a:t>S</a:t>
            </a:r>
            <a:endParaRPr sz="5759">
              <a:latin typeface="Calibri"/>
              <a:cs typeface="Calibri"/>
            </a:endParaRPr>
          </a:p>
        </p:txBody>
      </p:sp>
      <p:sp>
        <p:nvSpPr>
          <p:cNvPr id="6" name="object 6"/>
          <p:cNvSpPr txBox="1"/>
          <p:nvPr/>
        </p:nvSpPr>
        <p:spPr>
          <a:xfrm>
            <a:off x="445976" y="1481837"/>
            <a:ext cx="1426584" cy="903694"/>
          </a:xfrm>
          <a:prstGeom prst="rect">
            <a:avLst/>
          </a:prstGeom>
        </p:spPr>
        <p:txBody>
          <a:bodyPr vert="horz" wrap="square" lIns="0" tIns="17257" rIns="0" bIns="0" rtlCol="0">
            <a:spAutoFit/>
          </a:bodyPr>
          <a:lstStyle/>
          <a:p>
            <a:pPr marL="49305">
              <a:spcBef>
                <a:spcPts val="136"/>
              </a:spcBef>
            </a:pPr>
            <a:r>
              <a:rPr sz="5759" spc="272" dirty="0">
                <a:solidFill>
                  <a:srgbClr val="231F20"/>
                </a:solidFill>
                <a:latin typeface="Calibri"/>
                <a:cs typeface="Calibri"/>
              </a:rPr>
              <a:t>C</a:t>
            </a:r>
            <a:r>
              <a:rPr sz="5759" spc="-511" dirty="0">
                <a:solidFill>
                  <a:srgbClr val="231F20"/>
                </a:solidFill>
                <a:latin typeface="Calibri"/>
                <a:cs typeface="Calibri"/>
              </a:rPr>
              <a:t> </a:t>
            </a:r>
            <a:r>
              <a:rPr sz="8638" spc="378" baseline="-36204" dirty="0">
                <a:solidFill>
                  <a:srgbClr val="231F20"/>
                </a:solidFill>
                <a:latin typeface="Calibri"/>
                <a:cs typeface="Calibri"/>
              </a:rPr>
              <a:t>S</a:t>
            </a:r>
            <a:r>
              <a:rPr sz="5759" spc="252" dirty="0">
                <a:solidFill>
                  <a:srgbClr val="231F20"/>
                </a:solidFill>
                <a:latin typeface="Calibri"/>
                <a:cs typeface="Calibri"/>
              </a:rPr>
              <a:t>C</a:t>
            </a:r>
            <a:endParaRPr sz="5759">
              <a:latin typeface="Calibri"/>
              <a:cs typeface="Calibri"/>
            </a:endParaRPr>
          </a:p>
        </p:txBody>
      </p:sp>
      <p:sp>
        <p:nvSpPr>
          <p:cNvPr id="7" name="object 7"/>
          <p:cNvSpPr txBox="1"/>
          <p:nvPr/>
        </p:nvSpPr>
        <p:spPr>
          <a:xfrm>
            <a:off x="66201" y="3796196"/>
            <a:ext cx="9711615" cy="3830204"/>
          </a:xfrm>
          <a:prstGeom prst="rect">
            <a:avLst/>
          </a:prstGeom>
        </p:spPr>
        <p:txBody>
          <a:bodyPr vert="horz" wrap="square" lIns="0" tIns="16435" rIns="0" bIns="0" rtlCol="0">
            <a:spAutoFit/>
          </a:bodyPr>
          <a:lstStyle/>
          <a:p>
            <a:pPr marL="2364185" marR="285148" indent="-1778275">
              <a:spcBef>
                <a:spcPts val="129"/>
              </a:spcBef>
              <a:tabLst>
                <a:tab pos="2364185" algn="l"/>
              </a:tabLst>
            </a:pPr>
            <a:r>
              <a:rPr sz="3106" spc="32" dirty="0">
                <a:solidFill>
                  <a:srgbClr val="231F20"/>
                </a:solidFill>
                <a:latin typeface="Calibri"/>
                <a:cs typeface="Calibri"/>
              </a:rPr>
              <a:t>The</a:t>
            </a:r>
            <a:r>
              <a:rPr sz="3106" spc="-45" dirty="0">
                <a:solidFill>
                  <a:srgbClr val="231F20"/>
                </a:solidFill>
                <a:latin typeface="Calibri"/>
                <a:cs typeface="Calibri"/>
              </a:rPr>
              <a:t> </a:t>
            </a:r>
            <a:r>
              <a:rPr sz="3106" spc="-19" dirty="0">
                <a:solidFill>
                  <a:srgbClr val="231F20"/>
                </a:solidFill>
                <a:latin typeface="Calibri"/>
                <a:cs typeface="Calibri"/>
              </a:rPr>
              <a:t>Issue:	</a:t>
            </a:r>
            <a:r>
              <a:rPr sz="3106" spc="26" dirty="0">
                <a:solidFill>
                  <a:srgbClr val="231F20"/>
                </a:solidFill>
                <a:latin typeface="Calibri"/>
                <a:cs typeface="Calibri"/>
              </a:rPr>
              <a:t>Inconsistent </a:t>
            </a:r>
            <a:r>
              <a:rPr sz="3106" spc="52" dirty="0">
                <a:solidFill>
                  <a:srgbClr val="231F20"/>
                </a:solidFill>
                <a:latin typeface="Calibri"/>
                <a:cs typeface="Calibri"/>
              </a:rPr>
              <a:t>lab </a:t>
            </a:r>
            <a:r>
              <a:rPr sz="3106" spc="91" dirty="0">
                <a:solidFill>
                  <a:srgbClr val="231F20"/>
                </a:solidFill>
                <a:latin typeface="Calibri"/>
                <a:cs typeface="Calibri"/>
              </a:rPr>
              <a:t>signage </a:t>
            </a:r>
            <a:r>
              <a:rPr sz="3106" spc="32" dirty="0">
                <a:solidFill>
                  <a:srgbClr val="231F20"/>
                </a:solidFill>
                <a:latin typeface="Calibri"/>
                <a:cs typeface="Calibri"/>
              </a:rPr>
              <a:t>makes </a:t>
            </a:r>
            <a:r>
              <a:rPr sz="3106" spc="39" dirty="0">
                <a:solidFill>
                  <a:srgbClr val="231F20"/>
                </a:solidFill>
                <a:latin typeface="Calibri"/>
                <a:cs typeface="Calibri"/>
              </a:rPr>
              <a:t>hazard  </a:t>
            </a:r>
            <a:r>
              <a:rPr sz="3106" spc="26" dirty="0">
                <a:solidFill>
                  <a:srgbClr val="231F20"/>
                </a:solidFill>
                <a:latin typeface="Calibri"/>
                <a:cs typeface="Calibri"/>
              </a:rPr>
              <a:t>identification </a:t>
            </a:r>
            <a:r>
              <a:rPr sz="3106" spc="-110" dirty="0">
                <a:solidFill>
                  <a:srgbClr val="231F20"/>
                </a:solidFill>
                <a:latin typeface="Calibri"/>
                <a:cs typeface="Calibri"/>
              </a:rPr>
              <a:t>diffi </a:t>
            </a:r>
            <a:r>
              <a:rPr sz="3106" spc="-129" dirty="0">
                <a:solidFill>
                  <a:srgbClr val="231F20"/>
                </a:solidFill>
                <a:latin typeface="Calibri"/>
                <a:cs typeface="Calibri"/>
              </a:rPr>
              <a:t>cult </a:t>
            </a:r>
            <a:r>
              <a:rPr sz="3106" spc="71" dirty="0">
                <a:solidFill>
                  <a:srgbClr val="231F20"/>
                </a:solidFill>
                <a:latin typeface="Calibri"/>
                <a:cs typeface="Calibri"/>
              </a:rPr>
              <a:t>and time-consuming  </a:t>
            </a:r>
            <a:r>
              <a:rPr sz="3106" spc="-32" dirty="0">
                <a:solidFill>
                  <a:srgbClr val="231F20"/>
                </a:solidFill>
                <a:latin typeface="Calibri"/>
                <a:cs typeface="Calibri"/>
              </a:rPr>
              <a:t>for </a:t>
            </a:r>
            <a:r>
              <a:rPr sz="3106" spc="-6" dirty="0">
                <a:solidFill>
                  <a:srgbClr val="231F20"/>
                </a:solidFill>
                <a:latin typeface="Calibri"/>
                <a:cs typeface="Calibri"/>
              </a:rPr>
              <a:t>researchers </a:t>
            </a:r>
            <a:r>
              <a:rPr sz="3106" dirty="0">
                <a:solidFill>
                  <a:srgbClr val="231F20"/>
                </a:solidFill>
                <a:latin typeface="Calibri"/>
                <a:cs typeface="Calibri"/>
              </a:rPr>
              <a:t>or</a:t>
            </a:r>
            <a:r>
              <a:rPr sz="3106" spc="-104" dirty="0">
                <a:solidFill>
                  <a:srgbClr val="231F20"/>
                </a:solidFill>
                <a:latin typeface="Calibri"/>
                <a:cs typeface="Calibri"/>
              </a:rPr>
              <a:t> </a:t>
            </a:r>
            <a:r>
              <a:rPr sz="3106" spc="13" dirty="0">
                <a:solidFill>
                  <a:srgbClr val="231F20"/>
                </a:solidFill>
                <a:latin typeface="Calibri"/>
                <a:cs typeface="Calibri"/>
              </a:rPr>
              <a:t>visitors</a:t>
            </a:r>
            <a:endParaRPr sz="3106" dirty="0">
              <a:latin typeface="Calibri"/>
              <a:cs typeface="Calibri"/>
            </a:endParaRPr>
          </a:p>
          <a:p>
            <a:pPr>
              <a:spcBef>
                <a:spcPts val="13"/>
              </a:spcBef>
            </a:pPr>
            <a:endParaRPr sz="3041" dirty="0">
              <a:latin typeface="Calibri"/>
              <a:cs typeface="Calibri"/>
            </a:endParaRPr>
          </a:p>
          <a:p>
            <a:pPr marL="2364185" marR="6574" indent="-2348572">
              <a:tabLst>
                <a:tab pos="2364185" algn="l"/>
              </a:tabLst>
            </a:pPr>
            <a:r>
              <a:rPr sz="3106" spc="32" dirty="0">
                <a:solidFill>
                  <a:srgbClr val="231F20"/>
                </a:solidFill>
                <a:latin typeface="Calibri"/>
                <a:cs typeface="Calibri"/>
              </a:rPr>
              <a:t>Our</a:t>
            </a:r>
            <a:r>
              <a:rPr sz="3106" spc="-39" dirty="0">
                <a:solidFill>
                  <a:srgbClr val="231F20"/>
                </a:solidFill>
                <a:latin typeface="Calibri"/>
                <a:cs typeface="Calibri"/>
              </a:rPr>
              <a:t> </a:t>
            </a:r>
            <a:r>
              <a:rPr sz="3106" spc="26" dirty="0">
                <a:solidFill>
                  <a:srgbClr val="231F20"/>
                </a:solidFill>
                <a:latin typeface="Calibri"/>
                <a:cs typeface="Calibri"/>
              </a:rPr>
              <a:t>Solution:	</a:t>
            </a:r>
            <a:r>
              <a:rPr sz="3106" dirty="0">
                <a:solidFill>
                  <a:srgbClr val="231F20"/>
                </a:solidFill>
                <a:latin typeface="Calibri"/>
                <a:cs typeface="Calibri"/>
              </a:rPr>
              <a:t>Create </a:t>
            </a:r>
            <a:r>
              <a:rPr sz="3106" spc="6" dirty="0">
                <a:solidFill>
                  <a:srgbClr val="231F20"/>
                </a:solidFill>
                <a:latin typeface="Calibri"/>
                <a:cs typeface="Calibri"/>
              </a:rPr>
              <a:t>a </a:t>
            </a:r>
            <a:r>
              <a:rPr sz="3106" spc="39" dirty="0">
                <a:solidFill>
                  <a:srgbClr val="231F20"/>
                </a:solidFill>
                <a:latin typeface="Calibri"/>
                <a:cs typeface="Calibri"/>
              </a:rPr>
              <a:t>standardized </a:t>
            </a:r>
            <a:r>
              <a:rPr sz="3106" spc="26" dirty="0">
                <a:solidFill>
                  <a:srgbClr val="231F20"/>
                </a:solidFill>
                <a:latin typeface="Calibri"/>
                <a:cs typeface="Calibri"/>
              </a:rPr>
              <a:t>system </a:t>
            </a:r>
            <a:r>
              <a:rPr sz="3106" spc="13" dirty="0">
                <a:solidFill>
                  <a:srgbClr val="231F20"/>
                </a:solidFill>
                <a:latin typeface="Calibri"/>
                <a:cs typeface="Calibri"/>
              </a:rPr>
              <a:t>of </a:t>
            </a:r>
            <a:r>
              <a:rPr sz="3106" spc="39" dirty="0">
                <a:solidFill>
                  <a:srgbClr val="231F20"/>
                </a:solidFill>
                <a:latin typeface="Calibri"/>
                <a:cs typeface="Calibri"/>
              </a:rPr>
              <a:t>hazard</a:t>
            </a:r>
            <a:r>
              <a:rPr sz="3106" spc="-446" dirty="0">
                <a:solidFill>
                  <a:srgbClr val="231F20"/>
                </a:solidFill>
                <a:latin typeface="Calibri"/>
                <a:cs typeface="Calibri"/>
              </a:rPr>
              <a:t> </a:t>
            </a:r>
            <a:r>
              <a:rPr sz="3106" spc="78" dirty="0">
                <a:solidFill>
                  <a:srgbClr val="231F20"/>
                </a:solidFill>
                <a:latin typeface="Calibri"/>
                <a:cs typeface="Calibri"/>
              </a:rPr>
              <a:t>signs  </a:t>
            </a:r>
            <a:r>
              <a:rPr sz="3106" spc="-32" dirty="0">
                <a:solidFill>
                  <a:srgbClr val="231F20"/>
                </a:solidFill>
                <a:latin typeface="Calibri"/>
                <a:cs typeface="Calibri"/>
              </a:rPr>
              <a:t>for </a:t>
            </a:r>
            <a:r>
              <a:rPr sz="3106" spc="26" dirty="0">
                <a:solidFill>
                  <a:srgbClr val="231F20"/>
                </a:solidFill>
                <a:latin typeface="Calibri"/>
                <a:cs typeface="Calibri"/>
              </a:rPr>
              <a:t>the </a:t>
            </a:r>
            <a:r>
              <a:rPr sz="3106" dirty="0">
                <a:solidFill>
                  <a:srgbClr val="231F20"/>
                </a:solidFill>
                <a:latin typeface="Calibri"/>
                <a:cs typeface="Calibri"/>
              </a:rPr>
              <a:t>entire </a:t>
            </a:r>
            <a:r>
              <a:rPr sz="3106" spc="26" dirty="0">
                <a:solidFill>
                  <a:srgbClr val="231F20"/>
                </a:solidFill>
                <a:latin typeface="Calibri"/>
                <a:cs typeface="Calibri"/>
              </a:rPr>
              <a:t>department, </a:t>
            </a:r>
            <a:r>
              <a:rPr sz="3106" spc="52" dirty="0">
                <a:solidFill>
                  <a:srgbClr val="231F20"/>
                </a:solidFill>
                <a:latin typeface="Calibri"/>
                <a:cs typeface="Calibri"/>
              </a:rPr>
              <a:t>customized </a:t>
            </a:r>
            <a:r>
              <a:rPr sz="3106" spc="-32" dirty="0">
                <a:solidFill>
                  <a:srgbClr val="231F20"/>
                </a:solidFill>
                <a:latin typeface="Calibri"/>
                <a:cs typeface="Calibri"/>
              </a:rPr>
              <a:t>for  </a:t>
            </a:r>
            <a:r>
              <a:rPr sz="3106" spc="52" dirty="0">
                <a:solidFill>
                  <a:srgbClr val="231F20"/>
                </a:solidFill>
                <a:latin typeface="Calibri"/>
                <a:cs typeface="Calibri"/>
              </a:rPr>
              <a:t>individual </a:t>
            </a:r>
            <a:r>
              <a:rPr sz="3106" dirty="0">
                <a:solidFill>
                  <a:srgbClr val="231F20"/>
                </a:solidFill>
                <a:latin typeface="Calibri"/>
                <a:cs typeface="Calibri"/>
              </a:rPr>
              <a:t>labs, </a:t>
            </a:r>
            <a:r>
              <a:rPr sz="3106" spc="71" dirty="0">
                <a:solidFill>
                  <a:srgbClr val="231F20"/>
                </a:solidFill>
                <a:latin typeface="Calibri"/>
                <a:cs typeface="Calibri"/>
              </a:rPr>
              <a:t>and </a:t>
            </a:r>
            <a:r>
              <a:rPr sz="3106" spc="6" dirty="0">
                <a:solidFill>
                  <a:srgbClr val="231F20"/>
                </a:solidFill>
                <a:latin typeface="Calibri"/>
                <a:cs typeface="Calibri"/>
              </a:rPr>
              <a:t>created </a:t>
            </a:r>
            <a:r>
              <a:rPr sz="3106" spc="78" dirty="0">
                <a:solidFill>
                  <a:srgbClr val="231F20"/>
                </a:solidFill>
                <a:latin typeface="Calibri"/>
                <a:cs typeface="Calibri"/>
              </a:rPr>
              <a:t>by </a:t>
            </a:r>
            <a:r>
              <a:rPr sz="3106" spc="123" dirty="0">
                <a:solidFill>
                  <a:srgbClr val="231F20"/>
                </a:solidFill>
                <a:latin typeface="Calibri"/>
                <a:cs typeface="Calibri"/>
              </a:rPr>
              <a:t>CSSC </a:t>
            </a:r>
            <a:r>
              <a:rPr sz="3106" spc="13" dirty="0">
                <a:solidFill>
                  <a:srgbClr val="231F20"/>
                </a:solidFill>
                <a:latin typeface="Calibri"/>
                <a:cs typeface="Calibri"/>
              </a:rPr>
              <a:t>to  ensure </a:t>
            </a:r>
            <a:r>
              <a:rPr sz="3106" spc="45" dirty="0">
                <a:solidFill>
                  <a:srgbClr val="231F20"/>
                </a:solidFill>
                <a:latin typeface="Calibri"/>
                <a:cs typeface="Calibri"/>
              </a:rPr>
              <a:t>consistency </a:t>
            </a:r>
            <a:r>
              <a:rPr sz="3106" spc="71" dirty="0">
                <a:solidFill>
                  <a:srgbClr val="231F20"/>
                </a:solidFill>
                <a:latin typeface="Calibri"/>
                <a:cs typeface="Calibri"/>
              </a:rPr>
              <a:t>and</a:t>
            </a:r>
            <a:r>
              <a:rPr sz="3106" spc="-201" dirty="0">
                <a:solidFill>
                  <a:srgbClr val="231F20"/>
                </a:solidFill>
                <a:latin typeface="Calibri"/>
                <a:cs typeface="Calibri"/>
              </a:rPr>
              <a:t> </a:t>
            </a:r>
            <a:r>
              <a:rPr sz="3106" spc="6" dirty="0">
                <a:solidFill>
                  <a:srgbClr val="231F20"/>
                </a:solidFill>
                <a:latin typeface="Calibri"/>
                <a:cs typeface="Calibri"/>
              </a:rPr>
              <a:t>visibility.</a:t>
            </a:r>
            <a:endParaRPr sz="3106" dirty="0">
              <a:latin typeface="Calibri"/>
              <a:cs typeface="Calibri"/>
            </a:endParaRPr>
          </a:p>
        </p:txBody>
      </p:sp>
      <p:sp>
        <p:nvSpPr>
          <p:cNvPr id="8" name="object 8"/>
          <p:cNvSpPr/>
          <p:nvPr/>
        </p:nvSpPr>
        <p:spPr>
          <a:xfrm>
            <a:off x="2899942" y="8903558"/>
            <a:ext cx="4189356" cy="4730078"/>
          </a:xfrm>
          <a:custGeom>
            <a:avLst/>
            <a:gdLst/>
            <a:ahLst/>
            <a:cxnLst/>
            <a:rect l="l" t="t" r="r" b="b"/>
            <a:pathLst>
              <a:path w="3237229" h="3655059">
                <a:moveTo>
                  <a:pt x="0" y="3654793"/>
                </a:moveTo>
                <a:lnTo>
                  <a:pt x="3236899" y="3654793"/>
                </a:lnTo>
                <a:lnTo>
                  <a:pt x="3236899" y="0"/>
                </a:lnTo>
                <a:lnTo>
                  <a:pt x="0" y="0"/>
                </a:lnTo>
                <a:lnTo>
                  <a:pt x="0" y="3654793"/>
                </a:lnTo>
                <a:close/>
              </a:path>
            </a:pathLst>
          </a:custGeom>
          <a:solidFill>
            <a:srgbClr val="E4E5E5"/>
          </a:solidFill>
        </p:spPr>
        <p:txBody>
          <a:bodyPr wrap="square" lIns="0" tIns="0" rIns="0" bIns="0" rtlCol="0"/>
          <a:lstStyle/>
          <a:p>
            <a:endParaRPr sz="3811"/>
          </a:p>
        </p:txBody>
      </p:sp>
      <p:sp>
        <p:nvSpPr>
          <p:cNvPr id="9" name="object 9"/>
          <p:cNvSpPr/>
          <p:nvPr/>
        </p:nvSpPr>
        <p:spPr>
          <a:xfrm>
            <a:off x="4419772" y="9152933"/>
            <a:ext cx="71492" cy="87929"/>
          </a:xfrm>
          <a:custGeom>
            <a:avLst/>
            <a:gdLst/>
            <a:ahLst/>
            <a:cxnLst/>
            <a:rect l="l" t="t" r="r" b="b"/>
            <a:pathLst>
              <a:path w="55245" h="67945">
                <a:moveTo>
                  <a:pt x="55232" y="52374"/>
                </a:moveTo>
                <a:lnTo>
                  <a:pt x="26479" y="52374"/>
                </a:lnTo>
                <a:lnTo>
                  <a:pt x="28168" y="50723"/>
                </a:lnTo>
                <a:lnTo>
                  <a:pt x="29641" y="49377"/>
                </a:lnTo>
                <a:lnTo>
                  <a:pt x="30886" y="48361"/>
                </a:lnTo>
                <a:lnTo>
                  <a:pt x="32143" y="47332"/>
                </a:lnTo>
                <a:lnTo>
                  <a:pt x="34620" y="45542"/>
                </a:lnTo>
                <a:lnTo>
                  <a:pt x="38328" y="42976"/>
                </a:lnTo>
                <a:lnTo>
                  <a:pt x="44564" y="38582"/>
                </a:lnTo>
                <a:lnTo>
                  <a:pt x="48869" y="34544"/>
                </a:lnTo>
                <a:lnTo>
                  <a:pt x="51231" y="30873"/>
                </a:lnTo>
                <a:lnTo>
                  <a:pt x="53593" y="27190"/>
                </a:lnTo>
                <a:lnTo>
                  <a:pt x="54775" y="23329"/>
                </a:lnTo>
                <a:lnTo>
                  <a:pt x="54775" y="19304"/>
                </a:lnTo>
                <a:lnTo>
                  <a:pt x="54775" y="15506"/>
                </a:lnTo>
                <a:lnTo>
                  <a:pt x="53746" y="12065"/>
                </a:lnTo>
                <a:lnTo>
                  <a:pt x="51676" y="9017"/>
                </a:lnTo>
                <a:lnTo>
                  <a:pt x="49618" y="5956"/>
                </a:lnTo>
                <a:lnTo>
                  <a:pt x="46786" y="3683"/>
                </a:lnTo>
                <a:lnTo>
                  <a:pt x="43179" y="2209"/>
                </a:lnTo>
                <a:lnTo>
                  <a:pt x="39585" y="736"/>
                </a:lnTo>
                <a:lnTo>
                  <a:pt x="34543" y="0"/>
                </a:lnTo>
                <a:lnTo>
                  <a:pt x="28066" y="0"/>
                </a:lnTo>
                <a:lnTo>
                  <a:pt x="21856" y="0"/>
                </a:lnTo>
                <a:lnTo>
                  <a:pt x="5333" y="9017"/>
                </a:lnTo>
                <a:lnTo>
                  <a:pt x="3403" y="11912"/>
                </a:lnTo>
                <a:lnTo>
                  <a:pt x="2082" y="15963"/>
                </a:lnTo>
                <a:lnTo>
                  <a:pt x="1358" y="21145"/>
                </a:lnTo>
                <a:lnTo>
                  <a:pt x="19799" y="22631"/>
                </a:lnTo>
                <a:lnTo>
                  <a:pt x="20307" y="18897"/>
                </a:lnTo>
                <a:lnTo>
                  <a:pt x="21310" y="16294"/>
                </a:lnTo>
                <a:lnTo>
                  <a:pt x="22796" y="14820"/>
                </a:lnTo>
                <a:lnTo>
                  <a:pt x="24295" y="13347"/>
                </a:lnTo>
                <a:lnTo>
                  <a:pt x="26212" y="12598"/>
                </a:lnTo>
                <a:lnTo>
                  <a:pt x="28562" y="12598"/>
                </a:lnTo>
                <a:lnTo>
                  <a:pt x="30822" y="12598"/>
                </a:lnTo>
                <a:lnTo>
                  <a:pt x="32702" y="13322"/>
                </a:lnTo>
                <a:lnTo>
                  <a:pt x="34188" y="14757"/>
                </a:lnTo>
                <a:lnTo>
                  <a:pt x="35674" y="16179"/>
                </a:lnTo>
                <a:lnTo>
                  <a:pt x="36436" y="17907"/>
                </a:lnTo>
                <a:lnTo>
                  <a:pt x="36436" y="19926"/>
                </a:lnTo>
                <a:lnTo>
                  <a:pt x="36436" y="21793"/>
                </a:lnTo>
                <a:lnTo>
                  <a:pt x="35674" y="23774"/>
                </a:lnTo>
                <a:lnTo>
                  <a:pt x="34162" y="25844"/>
                </a:lnTo>
                <a:lnTo>
                  <a:pt x="32664" y="27927"/>
                </a:lnTo>
                <a:lnTo>
                  <a:pt x="29209" y="30962"/>
                </a:lnTo>
                <a:lnTo>
                  <a:pt x="23812" y="34975"/>
                </a:lnTo>
                <a:lnTo>
                  <a:pt x="14998" y="41516"/>
                </a:lnTo>
                <a:lnTo>
                  <a:pt x="8966" y="47193"/>
                </a:lnTo>
                <a:lnTo>
                  <a:pt x="5765" y="51993"/>
                </a:lnTo>
                <a:lnTo>
                  <a:pt x="2552" y="56807"/>
                </a:lnTo>
                <a:lnTo>
                  <a:pt x="634" y="61925"/>
                </a:lnTo>
                <a:lnTo>
                  <a:pt x="0" y="67386"/>
                </a:lnTo>
                <a:lnTo>
                  <a:pt x="55232" y="67386"/>
                </a:lnTo>
                <a:lnTo>
                  <a:pt x="55232" y="52374"/>
                </a:lnTo>
                <a:close/>
              </a:path>
            </a:pathLst>
          </a:custGeom>
          <a:ln w="10668">
            <a:solidFill>
              <a:srgbClr val="B92826"/>
            </a:solidFill>
          </a:ln>
        </p:spPr>
        <p:txBody>
          <a:bodyPr wrap="square" lIns="0" tIns="0" rIns="0" bIns="0" rtlCol="0"/>
          <a:lstStyle/>
          <a:p>
            <a:endParaRPr sz="3811"/>
          </a:p>
        </p:txBody>
      </p:sp>
      <p:sp>
        <p:nvSpPr>
          <p:cNvPr id="10" name="object 10"/>
          <p:cNvSpPr/>
          <p:nvPr/>
        </p:nvSpPr>
        <p:spPr>
          <a:xfrm>
            <a:off x="4498963" y="9152926"/>
            <a:ext cx="75601" cy="87929"/>
          </a:xfrm>
          <a:custGeom>
            <a:avLst/>
            <a:gdLst/>
            <a:ahLst/>
            <a:cxnLst/>
            <a:rect l="l" t="t" r="r" b="b"/>
            <a:pathLst>
              <a:path w="58420" h="67945">
                <a:moveTo>
                  <a:pt x="33540" y="67386"/>
                </a:moveTo>
                <a:lnTo>
                  <a:pt x="49580" y="67386"/>
                </a:lnTo>
                <a:lnTo>
                  <a:pt x="49580" y="55003"/>
                </a:lnTo>
                <a:lnTo>
                  <a:pt x="57899" y="55003"/>
                </a:lnTo>
                <a:lnTo>
                  <a:pt x="57899" y="40716"/>
                </a:lnTo>
                <a:lnTo>
                  <a:pt x="49580" y="40716"/>
                </a:lnTo>
                <a:lnTo>
                  <a:pt x="49580" y="0"/>
                </a:lnTo>
                <a:lnTo>
                  <a:pt x="33540" y="0"/>
                </a:lnTo>
                <a:lnTo>
                  <a:pt x="0" y="39865"/>
                </a:lnTo>
                <a:lnTo>
                  <a:pt x="0" y="55003"/>
                </a:lnTo>
                <a:lnTo>
                  <a:pt x="33540" y="55003"/>
                </a:lnTo>
                <a:lnTo>
                  <a:pt x="33540" y="67386"/>
                </a:lnTo>
                <a:close/>
              </a:path>
            </a:pathLst>
          </a:custGeom>
          <a:ln w="10668">
            <a:solidFill>
              <a:srgbClr val="B92826"/>
            </a:solidFill>
          </a:ln>
        </p:spPr>
        <p:txBody>
          <a:bodyPr wrap="square" lIns="0" tIns="0" rIns="0" bIns="0" rtlCol="0"/>
          <a:lstStyle/>
          <a:p>
            <a:endParaRPr sz="3811"/>
          </a:p>
        </p:txBody>
      </p:sp>
      <p:sp>
        <p:nvSpPr>
          <p:cNvPr id="11" name="object 11"/>
          <p:cNvSpPr/>
          <p:nvPr/>
        </p:nvSpPr>
        <p:spPr>
          <a:xfrm>
            <a:off x="4519424" y="9178649"/>
            <a:ext cx="23009" cy="27118"/>
          </a:xfrm>
          <a:custGeom>
            <a:avLst/>
            <a:gdLst/>
            <a:ahLst/>
            <a:cxnLst/>
            <a:rect l="l" t="t" r="r" b="b"/>
            <a:pathLst>
              <a:path w="17779" h="20954">
                <a:moveTo>
                  <a:pt x="0" y="20840"/>
                </a:moveTo>
                <a:lnTo>
                  <a:pt x="17729" y="0"/>
                </a:lnTo>
                <a:lnTo>
                  <a:pt x="17729" y="20840"/>
                </a:lnTo>
                <a:lnTo>
                  <a:pt x="0" y="20840"/>
                </a:lnTo>
                <a:close/>
              </a:path>
            </a:pathLst>
          </a:custGeom>
          <a:ln w="10668">
            <a:solidFill>
              <a:srgbClr val="B92826"/>
            </a:solidFill>
          </a:ln>
        </p:spPr>
        <p:txBody>
          <a:bodyPr wrap="square" lIns="0" tIns="0" rIns="0" bIns="0" rtlCol="0"/>
          <a:lstStyle/>
          <a:p>
            <a:endParaRPr sz="3811"/>
          </a:p>
        </p:txBody>
      </p:sp>
      <p:sp>
        <p:nvSpPr>
          <p:cNvPr id="12" name="object 12"/>
          <p:cNvSpPr txBox="1"/>
          <p:nvPr/>
        </p:nvSpPr>
        <p:spPr>
          <a:xfrm>
            <a:off x="2899942" y="8960172"/>
            <a:ext cx="2037976" cy="299539"/>
          </a:xfrm>
          <a:prstGeom prst="rect">
            <a:avLst/>
          </a:prstGeom>
        </p:spPr>
        <p:txBody>
          <a:bodyPr vert="horz" wrap="square" lIns="0" tIns="20544" rIns="0" bIns="0" rtlCol="0">
            <a:spAutoFit/>
          </a:bodyPr>
          <a:lstStyle/>
          <a:p>
            <a:pPr marL="144629">
              <a:spcBef>
                <a:spcPts val="162"/>
              </a:spcBef>
            </a:pPr>
            <a:r>
              <a:rPr sz="906" spc="19" dirty="0">
                <a:solidFill>
                  <a:srgbClr val="010202"/>
                </a:solidFill>
                <a:latin typeface="Arial"/>
                <a:cs typeface="Arial"/>
              </a:rPr>
              <a:t>NFPA </a:t>
            </a:r>
            <a:r>
              <a:rPr sz="906" spc="13" dirty="0">
                <a:solidFill>
                  <a:srgbClr val="010202"/>
                </a:solidFill>
                <a:latin typeface="Arial"/>
                <a:cs typeface="Arial"/>
              </a:rPr>
              <a:t>Hazard </a:t>
            </a:r>
            <a:r>
              <a:rPr sz="906" spc="6" dirty="0">
                <a:solidFill>
                  <a:srgbClr val="010202"/>
                </a:solidFill>
                <a:latin typeface="Arial"/>
                <a:cs typeface="Arial"/>
              </a:rPr>
              <a:t>Class:</a:t>
            </a:r>
            <a:r>
              <a:rPr sz="906" spc="233" dirty="0">
                <a:solidFill>
                  <a:srgbClr val="010202"/>
                </a:solidFill>
                <a:latin typeface="Arial"/>
                <a:cs typeface="Arial"/>
              </a:rPr>
              <a:t> </a:t>
            </a:r>
            <a:r>
              <a:rPr sz="906" spc="26" dirty="0">
                <a:solidFill>
                  <a:srgbClr val="B92826"/>
                </a:solidFill>
                <a:latin typeface="Arial Black"/>
                <a:cs typeface="Arial Black"/>
              </a:rPr>
              <a:t>C</a:t>
            </a:r>
            <a:endParaRPr sz="906">
              <a:latin typeface="Arial Black"/>
              <a:cs typeface="Arial Black"/>
            </a:endParaRPr>
          </a:p>
          <a:p>
            <a:pPr marL="144629">
              <a:spcBef>
                <a:spcPts val="45"/>
              </a:spcBef>
            </a:pPr>
            <a:r>
              <a:rPr sz="906" spc="19" dirty="0">
                <a:solidFill>
                  <a:srgbClr val="010202"/>
                </a:solidFill>
                <a:latin typeface="Arial"/>
                <a:cs typeface="Arial"/>
              </a:rPr>
              <a:t>Max Flammable </a:t>
            </a:r>
            <a:r>
              <a:rPr sz="906" spc="13" dirty="0">
                <a:solidFill>
                  <a:srgbClr val="010202"/>
                </a:solidFill>
                <a:latin typeface="Arial"/>
                <a:cs typeface="Arial"/>
              </a:rPr>
              <a:t>Storage: </a:t>
            </a:r>
            <a:r>
              <a:rPr sz="906" spc="19" dirty="0">
                <a:solidFill>
                  <a:srgbClr val="B92826"/>
                </a:solidFill>
                <a:latin typeface="Arial Black"/>
                <a:cs typeface="Arial Black"/>
              </a:rPr>
              <a:t>24</a:t>
            </a:r>
            <a:r>
              <a:rPr sz="906" spc="-104" dirty="0">
                <a:solidFill>
                  <a:srgbClr val="B92826"/>
                </a:solidFill>
                <a:latin typeface="Arial Black"/>
                <a:cs typeface="Arial Black"/>
              </a:rPr>
              <a:t> </a:t>
            </a:r>
            <a:r>
              <a:rPr sz="906" spc="13" dirty="0">
                <a:solidFill>
                  <a:srgbClr val="010202"/>
                </a:solidFill>
                <a:latin typeface="Arial"/>
                <a:cs typeface="Arial"/>
              </a:rPr>
              <a:t>Gal</a:t>
            </a:r>
            <a:endParaRPr sz="906">
              <a:latin typeface="Arial"/>
              <a:cs typeface="Arial"/>
            </a:endParaRPr>
          </a:p>
        </p:txBody>
      </p:sp>
      <p:sp>
        <p:nvSpPr>
          <p:cNvPr id="13" name="object 13"/>
          <p:cNvSpPr txBox="1"/>
          <p:nvPr/>
        </p:nvSpPr>
        <p:spPr>
          <a:xfrm>
            <a:off x="2899942" y="12471028"/>
            <a:ext cx="2037976" cy="981023"/>
          </a:xfrm>
          <a:prstGeom prst="rect">
            <a:avLst/>
          </a:prstGeom>
        </p:spPr>
        <p:txBody>
          <a:bodyPr vert="horz" wrap="square" lIns="0" tIns="17257" rIns="0" bIns="0" rtlCol="0">
            <a:spAutoFit/>
          </a:bodyPr>
          <a:lstStyle/>
          <a:p>
            <a:pPr marL="182429" marR="551395">
              <a:lnSpc>
                <a:spcPct val="101400"/>
              </a:lnSpc>
              <a:spcBef>
                <a:spcPts val="136"/>
              </a:spcBef>
            </a:pPr>
            <a:r>
              <a:rPr sz="841" spc="6" dirty="0">
                <a:solidFill>
                  <a:srgbClr val="010202"/>
                </a:solidFill>
                <a:latin typeface="Arial"/>
                <a:cs typeface="Arial"/>
              </a:rPr>
              <a:t>PI: </a:t>
            </a:r>
            <a:r>
              <a:rPr sz="841" dirty="0">
                <a:solidFill>
                  <a:srgbClr val="010202"/>
                </a:solidFill>
                <a:latin typeface="Arial"/>
                <a:cs typeface="Arial"/>
              </a:rPr>
              <a:t>Dr. </a:t>
            </a:r>
            <a:r>
              <a:rPr sz="841" spc="6" dirty="0">
                <a:solidFill>
                  <a:srgbClr val="010202"/>
                </a:solidFill>
                <a:latin typeface="Arial"/>
                <a:cs typeface="Arial"/>
              </a:rPr>
              <a:t>Sarbajit Banerjee  Phone:</a:t>
            </a:r>
            <a:r>
              <a:rPr sz="841" spc="-6" dirty="0">
                <a:solidFill>
                  <a:srgbClr val="010202"/>
                </a:solidFill>
                <a:latin typeface="Arial"/>
                <a:cs typeface="Arial"/>
              </a:rPr>
              <a:t> </a:t>
            </a:r>
            <a:r>
              <a:rPr sz="841" dirty="0">
                <a:solidFill>
                  <a:srgbClr val="010202"/>
                </a:solidFill>
                <a:latin typeface="Arial"/>
                <a:cs typeface="Arial"/>
              </a:rPr>
              <a:t>+1-(979)-862-3102</a:t>
            </a:r>
            <a:endParaRPr sz="841">
              <a:latin typeface="Arial"/>
              <a:cs typeface="Arial"/>
            </a:endParaRPr>
          </a:p>
          <a:p>
            <a:pPr marL="182429">
              <a:spcBef>
                <a:spcPts val="13"/>
              </a:spcBef>
            </a:pPr>
            <a:r>
              <a:rPr sz="841" spc="6" dirty="0">
                <a:solidFill>
                  <a:srgbClr val="010202"/>
                </a:solidFill>
                <a:latin typeface="Arial"/>
                <a:cs typeface="Arial"/>
              </a:rPr>
              <a:t>Email:</a:t>
            </a:r>
            <a:r>
              <a:rPr sz="841" spc="-6" dirty="0">
                <a:solidFill>
                  <a:srgbClr val="010202"/>
                </a:solidFill>
                <a:latin typeface="Arial"/>
                <a:cs typeface="Arial"/>
              </a:rPr>
              <a:t> </a:t>
            </a:r>
            <a:r>
              <a:rPr sz="841" dirty="0">
                <a:solidFill>
                  <a:srgbClr val="010202"/>
                </a:solidFill>
                <a:latin typeface="Arial"/>
                <a:cs typeface="Arial"/>
                <a:hlinkClick r:id="rId3"/>
              </a:rPr>
              <a:t>banerjee@chem.tamu.edu</a:t>
            </a:r>
            <a:endParaRPr sz="841">
              <a:latin typeface="Arial"/>
              <a:cs typeface="Arial"/>
            </a:endParaRPr>
          </a:p>
          <a:p>
            <a:pPr>
              <a:spcBef>
                <a:spcPts val="58"/>
              </a:spcBef>
            </a:pPr>
            <a:endParaRPr sz="1100">
              <a:latin typeface="Arial"/>
              <a:cs typeface="Arial"/>
            </a:endParaRPr>
          </a:p>
          <a:p>
            <a:pPr marL="182429">
              <a:spcBef>
                <a:spcPts val="6"/>
              </a:spcBef>
            </a:pPr>
            <a:r>
              <a:rPr sz="841" dirty="0">
                <a:solidFill>
                  <a:srgbClr val="010202"/>
                </a:solidFill>
                <a:latin typeface="Arial"/>
                <a:cs typeface="Arial"/>
              </a:rPr>
              <a:t>Contact</a:t>
            </a:r>
            <a:r>
              <a:rPr sz="841" spc="-6" dirty="0">
                <a:solidFill>
                  <a:srgbClr val="010202"/>
                </a:solidFill>
                <a:latin typeface="Arial"/>
                <a:cs typeface="Arial"/>
              </a:rPr>
              <a:t> </a:t>
            </a:r>
            <a:r>
              <a:rPr sz="841" dirty="0">
                <a:solidFill>
                  <a:srgbClr val="010202"/>
                </a:solidFill>
                <a:latin typeface="Arial"/>
                <a:cs typeface="Arial"/>
              </a:rPr>
              <a:t>information:</a:t>
            </a:r>
            <a:endParaRPr sz="841">
              <a:latin typeface="Arial"/>
              <a:cs typeface="Arial"/>
            </a:endParaRPr>
          </a:p>
          <a:p>
            <a:pPr marL="182429" marR="230913">
              <a:lnSpc>
                <a:spcPct val="101499"/>
              </a:lnSpc>
              <a:tabLst>
                <a:tab pos="931047" algn="l"/>
                <a:tab pos="1795531" algn="l"/>
              </a:tabLst>
            </a:pPr>
            <a:r>
              <a:rPr sz="841" dirty="0">
                <a:solidFill>
                  <a:srgbClr val="010202"/>
                </a:solidFill>
                <a:latin typeface="Arial"/>
                <a:cs typeface="Arial"/>
              </a:rPr>
              <a:t>Name:</a:t>
            </a:r>
            <a:r>
              <a:rPr sz="841" u="sng" dirty="0">
                <a:solidFill>
                  <a:srgbClr val="010202"/>
                </a:solidFill>
                <a:uFill>
                  <a:solidFill>
                    <a:srgbClr val="000101"/>
                  </a:solidFill>
                </a:uFill>
                <a:latin typeface="Arial"/>
                <a:cs typeface="Arial"/>
              </a:rPr>
              <a:t> 	</a:t>
            </a:r>
            <a:r>
              <a:rPr sz="841" spc="6" dirty="0">
                <a:solidFill>
                  <a:srgbClr val="010202"/>
                </a:solidFill>
                <a:latin typeface="Arial"/>
                <a:cs typeface="Arial"/>
              </a:rPr>
              <a:t>Phone: </a:t>
            </a:r>
            <a:r>
              <a:rPr sz="841" u="sng" spc="6" dirty="0">
                <a:solidFill>
                  <a:srgbClr val="010202"/>
                </a:solidFill>
                <a:uFill>
                  <a:solidFill>
                    <a:srgbClr val="000101"/>
                  </a:solidFill>
                </a:uFill>
                <a:latin typeface="Arial"/>
                <a:cs typeface="Arial"/>
              </a:rPr>
              <a:t>	</a:t>
            </a:r>
            <a:r>
              <a:rPr sz="841" dirty="0">
                <a:solidFill>
                  <a:srgbClr val="010202"/>
                </a:solidFill>
                <a:latin typeface="Arial"/>
                <a:cs typeface="Arial"/>
              </a:rPr>
              <a:t> Name:</a:t>
            </a:r>
            <a:r>
              <a:rPr sz="841" u="sng" dirty="0">
                <a:solidFill>
                  <a:srgbClr val="010202"/>
                </a:solidFill>
                <a:uFill>
                  <a:solidFill>
                    <a:srgbClr val="000101"/>
                  </a:solidFill>
                </a:uFill>
                <a:latin typeface="Arial"/>
                <a:cs typeface="Arial"/>
              </a:rPr>
              <a:t> 	</a:t>
            </a:r>
            <a:r>
              <a:rPr sz="841" spc="6" dirty="0">
                <a:solidFill>
                  <a:srgbClr val="010202"/>
                </a:solidFill>
                <a:latin typeface="Arial"/>
                <a:cs typeface="Arial"/>
              </a:rPr>
              <a:t>Phone:</a:t>
            </a:r>
            <a:r>
              <a:rPr sz="841" u="sng" spc="6" dirty="0">
                <a:solidFill>
                  <a:srgbClr val="010202"/>
                </a:solidFill>
                <a:uFill>
                  <a:solidFill>
                    <a:srgbClr val="000101"/>
                  </a:solidFill>
                </a:uFill>
                <a:latin typeface="Arial"/>
                <a:cs typeface="Arial"/>
              </a:rPr>
              <a:t> 	</a:t>
            </a:r>
            <a:endParaRPr sz="841">
              <a:latin typeface="Arial"/>
              <a:cs typeface="Arial"/>
            </a:endParaRPr>
          </a:p>
        </p:txBody>
      </p:sp>
      <p:sp>
        <p:nvSpPr>
          <p:cNvPr id="14" name="object 14"/>
          <p:cNvSpPr/>
          <p:nvPr/>
        </p:nvSpPr>
        <p:spPr>
          <a:xfrm>
            <a:off x="2899941" y="7965942"/>
            <a:ext cx="4195931" cy="274469"/>
          </a:xfrm>
          <a:custGeom>
            <a:avLst/>
            <a:gdLst/>
            <a:ahLst/>
            <a:cxnLst/>
            <a:rect l="l" t="t" r="r" b="b"/>
            <a:pathLst>
              <a:path w="3242310" h="212089">
                <a:moveTo>
                  <a:pt x="0" y="211480"/>
                </a:moveTo>
                <a:lnTo>
                  <a:pt x="3242195" y="211480"/>
                </a:lnTo>
                <a:lnTo>
                  <a:pt x="3242195" y="0"/>
                </a:lnTo>
                <a:lnTo>
                  <a:pt x="0" y="0"/>
                </a:lnTo>
                <a:lnTo>
                  <a:pt x="0" y="211480"/>
                </a:lnTo>
                <a:close/>
              </a:path>
            </a:pathLst>
          </a:custGeom>
          <a:solidFill>
            <a:srgbClr val="010202"/>
          </a:solidFill>
        </p:spPr>
        <p:txBody>
          <a:bodyPr wrap="square" lIns="0" tIns="0" rIns="0" bIns="0" rtlCol="0"/>
          <a:lstStyle/>
          <a:p>
            <a:endParaRPr sz="3811"/>
          </a:p>
        </p:txBody>
      </p:sp>
      <p:sp>
        <p:nvSpPr>
          <p:cNvPr id="15" name="object 15"/>
          <p:cNvSpPr/>
          <p:nvPr/>
        </p:nvSpPr>
        <p:spPr>
          <a:xfrm>
            <a:off x="4477773" y="8034109"/>
            <a:ext cx="1036245" cy="152026"/>
          </a:xfrm>
          <a:custGeom>
            <a:avLst/>
            <a:gdLst/>
            <a:ahLst/>
            <a:cxnLst/>
            <a:rect l="l" t="t" r="r" b="b"/>
            <a:pathLst>
              <a:path w="800735" h="117475">
                <a:moveTo>
                  <a:pt x="197294" y="1917"/>
                </a:moveTo>
                <a:lnTo>
                  <a:pt x="158864" y="1917"/>
                </a:lnTo>
                <a:lnTo>
                  <a:pt x="116103" y="115531"/>
                </a:lnTo>
                <a:lnTo>
                  <a:pt x="151942" y="115531"/>
                </a:lnTo>
                <a:lnTo>
                  <a:pt x="157657" y="96786"/>
                </a:lnTo>
                <a:lnTo>
                  <a:pt x="232841" y="96786"/>
                </a:lnTo>
                <a:lnTo>
                  <a:pt x="223628" y="72199"/>
                </a:lnTo>
                <a:lnTo>
                  <a:pt x="165150" y="72199"/>
                </a:lnTo>
                <a:lnTo>
                  <a:pt x="177596" y="31330"/>
                </a:lnTo>
                <a:lnTo>
                  <a:pt x="208315" y="31330"/>
                </a:lnTo>
                <a:lnTo>
                  <a:pt x="197294" y="1917"/>
                </a:lnTo>
                <a:close/>
              </a:path>
              <a:path w="800735" h="117475">
                <a:moveTo>
                  <a:pt x="232841" y="96786"/>
                </a:moveTo>
                <a:lnTo>
                  <a:pt x="197434" y="96786"/>
                </a:lnTo>
                <a:lnTo>
                  <a:pt x="203136" y="115531"/>
                </a:lnTo>
                <a:lnTo>
                  <a:pt x="239864" y="115531"/>
                </a:lnTo>
                <a:lnTo>
                  <a:pt x="232841" y="96786"/>
                </a:lnTo>
                <a:close/>
              </a:path>
              <a:path w="800735" h="117475">
                <a:moveTo>
                  <a:pt x="208315" y="31330"/>
                </a:moveTo>
                <a:lnTo>
                  <a:pt x="177596" y="31330"/>
                </a:lnTo>
                <a:lnTo>
                  <a:pt x="189991" y="72199"/>
                </a:lnTo>
                <a:lnTo>
                  <a:pt x="223628" y="72199"/>
                </a:lnTo>
                <a:lnTo>
                  <a:pt x="208315" y="31330"/>
                </a:lnTo>
                <a:close/>
              </a:path>
              <a:path w="800735" h="117475">
                <a:moveTo>
                  <a:pt x="613689" y="0"/>
                </a:moveTo>
                <a:lnTo>
                  <a:pt x="570522" y="15481"/>
                </a:lnTo>
                <a:lnTo>
                  <a:pt x="555018" y="58851"/>
                </a:lnTo>
                <a:lnTo>
                  <a:pt x="555508" y="68317"/>
                </a:lnTo>
                <a:lnTo>
                  <a:pt x="571885" y="103393"/>
                </a:lnTo>
                <a:lnTo>
                  <a:pt x="615099" y="117424"/>
                </a:lnTo>
                <a:lnTo>
                  <a:pt x="624161" y="116977"/>
                </a:lnTo>
                <a:lnTo>
                  <a:pt x="662327" y="96510"/>
                </a:lnTo>
                <a:lnTo>
                  <a:pt x="665689" y="91084"/>
                </a:lnTo>
                <a:lnTo>
                  <a:pt x="606577" y="91084"/>
                </a:lnTo>
                <a:lnTo>
                  <a:pt x="600760" y="88544"/>
                </a:lnTo>
                <a:lnTo>
                  <a:pt x="590105" y="58851"/>
                </a:lnTo>
                <a:lnTo>
                  <a:pt x="590505" y="50803"/>
                </a:lnTo>
                <a:lnTo>
                  <a:pt x="606526" y="26504"/>
                </a:lnTo>
                <a:lnTo>
                  <a:pt x="665549" y="26504"/>
                </a:lnTo>
                <a:lnTo>
                  <a:pt x="664129" y="23579"/>
                </a:lnTo>
                <a:lnTo>
                  <a:pt x="657415" y="15201"/>
                </a:lnTo>
                <a:lnTo>
                  <a:pt x="648927" y="8561"/>
                </a:lnTo>
                <a:lnTo>
                  <a:pt x="638814" y="3809"/>
                </a:lnTo>
                <a:lnTo>
                  <a:pt x="627070" y="953"/>
                </a:lnTo>
                <a:lnTo>
                  <a:pt x="613689" y="0"/>
                </a:lnTo>
                <a:close/>
              </a:path>
              <a:path w="800735" h="117475">
                <a:moveTo>
                  <a:pt x="665549" y="26504"/>
                </a:moveTo>
                <a:lnTo>
                  <a:pt x="621029" y="26504"/>
                </a:lnTo>
                <a:lnTo>
                  <a:pt x="626871" y="28955"/>
                </a:lnTo>
                <a:lnTo>
                  <a:pt x="631359" y="34048"/>
                </a:lnTo>
                <a:lnTo>
                  <a:pt x="635533" y="38823"/>
                </a:lnTo>
                <a:lnTo>
                  <a:pt x="637705" y="46647"/>
                </a:lnTo>
                <a:lnTo>
                  <a:pt x="637636" y="58851"/>
                </a:lnTo>
                <a:lnTo>
                  <a:pt x="621499" y="91084"/>
                </a:lnTo>
                <a:lnTo>
                  <a:pt x="665689" y="91084"/>
                </a:lnTo>
                <a:lnTo>
                  <a:pt x="672741" y="57302"/>
                </a:lnTo>
                <a:lnTo>
                  <a:pt x="671819" y="44898"/>
                </a:lnTo>
                <a:lnTo>
                  <a:pt x="668932" y="33477"/>
                </a:lnTo>
                <a:lnTo>
                  <a:pt x="665549" y="26504"/>
                </a:lnTo>
                <a:close/>
              </a:path>
              <a:path w="800735" h="117475">
                <a:moveTo>
                  <a:pt x="724750" y="1917"/>
                </a:moveTo>
                <a:lnTo>
                  <a:pt x="691946" y="1917"/>
                </a:lnTo>
                <a:lnTo>
                  <a:pt x="691946" y="115531"/>
                </a:lnTo>
                <a:lnTo>
                  <a:pt x="724966" y="115531"/>
                </a:lnTo>
                <a:lnTo>
                  <a:pt x="724966" y="53124"/>
                </a:lnTo>
                <a:lnTo>
                  <a:pt x="759545" y="53124"/>
                </a:lnTo>
                <a:lnTo>
                  <a:pt x="724750" y="1917"/>
                </a:lnTo>
                <a:close/>
              </a:path>
              <a:path w="800735" h="117475">
                <a:moveTo>
                  <a:pt x="759545" y="53124"/>
                </a:moveTo>
                <a:lnTo>
                  <a:pt x="724966" y="53124"/>
                </a:lnTo>
                <a:lnTo>
                  <a:pt x="767346" y="115531"/>
                </a:lnTo>
                <a:lnTo>
                  <a:pt x="800493" y="115531"/>
                </a:lnTo>
                <a:lnTo>
                  <a:pt x="800493" y="64604"/>
                </a:lnTo>
                <a:lnTo>
                  <a:pt x="767346" y="64604"/>
                </a:lnTo>
                <a:lnTo>
                  <a:pt x="759545" y="53124"/>
                </a:lnTo>
                <a:close/>
              </a:path>
              <a:path w="800735" h="117475">
                <a:moveTo>
                  <a:pt x="800493" y="1917"/>
                </a:moveTo>
                <a:lnTo>
                  <a:pt x="767346" y="1917"/>
                </a:lnTo>
                <a:lnTo>
                  <a:pt x="767346" y="64604"/>
                </a:lnTo>
                <a:lnTo>
                  <a:pt x="800493" y="64604"/>
                </a:lnTo>
                <a:lnTo>
                  <a:pt x="800493" y="1917"/>
                </a:lnTo>
                <a:close/>
              </a:path>
              <a:path w="800735" h="117475">
                <a:moveTo>
                  <a:pt x="534390" y="1917"/>
                </a:moveTo>
                <a:lnTo>
                  <a:pt x="499148" y="1917"/>
                </a:lnTo>
                <a:lnTo>
                  <a:pt x="499148" y="115531"/>
                </a:lnTo>
                <a:lnTo>
                  <a:pt x="534390" y="115531"/>
                </a:lnTo>
                <a:lnTo>
                  <a:pt x="534390" y="1917"/>
                </a:lnTo>
                <a:close/>
              </a:path>
              <a:path w="800735" h="117475">
                <a:moveTo>
                  <a:pt x="446125" y="29971"/>
                </a:moveTo>
                <a:lnTo>
                  <a:pt x="411060" y="29971"/>
                </a:lnTo>
                <a:lnTo>
                  <a:pt x="411060" y="115531"/>
                </a:lnTo>
                <a:lnTo>
                  <a:pt x="446125" y="115531"/>
                </a:lnTo>
                <a:lnTo>
                  <a:pt x="446125" y="29971"/>
                </a:lnTo>
                <a:close/>
              </a:path>
              <a:path w="800735" h="117475">
                <a:moveTo>
                  <a:pt x="482003" y="1917"/>
                </a:moveTo>
                <a:lnTo>
                  <a:pt x="375208" y="1917"/>
                </a:lnTo>
                <a:lnTo>
                  <a:pt x="375208" y="29971"/>
                </a:lnTo>
                <a:lnTo>
                  <a:pt x="482003" y="29971"/>
                </a:lnTo>
                <a:lnTo>
                  <a:pt x="482003" y="1917"/>
                </a:lnTo>
                <a:close/>
              </a:path>
              <a:path w="800735" h="117475">
                <a:moveTo>
                  <a:pt x="286181" y="1917"/>
                </a:moveTo>
                <a:lnTo>
                  <a:pt x="251117" y="1917"/>
                </a:lnTo>
                <a:lnTo>
                  <a:pt x="251117" y="75145"/>
                </a:lnTo>
                <a:lnTo>
                  <a:pt x="269493" y="109372"/>
                </a:lnTo>
                <a:lnTo>
                  <a:pt x="273888" y="111620"/>
                </a:lnTo>
                <a:lnTo>
                  <a:pt x="278295" y="113944"/>
                </a:lnTo>
                <a:lnTo>
                  <a:pt x="283743" y="115468"/>
                </a:lnTo>
                <a:lnTo>
                  <a:pt x="296811" y="117017"/>
                </a:lnTo>
                <a:lnTo>
                  <a:pt x="302831" y="117424"/>
                </a:lnTo>
                <a:lnTo>
                  <a:pt x="317931" y="117424"/>
                </a:lnTo>
                <a:lnTo>
                  <a:pt x="354736" y="94538"/>
                </a:lnTo>
                <a:lnTo>
                  <a:pt x="356003" y="90919"/>
                </a:lnTo>
                <a:lnTo>
                  <a:pt x="299516" y="90919"/>
                </a:lnTo>
                <a:lnTo>
                  <a:pt x="294754" y="89179"/>
                </a:lnTo>
                <a:lnTo>
                  <a:pt x="291312" y="85686"/>
                </a:lnTo>
                <a:lnTo>
                  <a:pt x="287896" y="82181"/>
                </a:lnTo>
                <a:lnTo>
                  <a:pt x="286231" y="77482"/>
                </a:lnTo>
                <a:lnTo>
                  <a:pt x="286181" y="1917"/>
                </a:lnTo>
                <a:close/>
              </a:path>
              <a:path w="800735" h="117475">
                <a:moveTo>
                  <a:pt x="359968" y="1917"/>
                </a:moveTo>
                <a:lnTo>
                  <a:pt x="324904" y="1917"/>
                </a:lnTo>
                <a:lnTo>
                  <a:pt x="324904" y="77482"/>
                </a:lnTo>
                <a:lnTo>
                  <a:pt x="323189" y="82334"/>
                </a:lnTo>
                <a:lnTo>
                  <a:pt x="319747" y="85763"/>
                </a:lnTo>
                <a:lnTo>
                  <a:pt x="316344" y="89217"/>
                </a:lnTo>
                <a:lnTo>
                  <a:pt x="311607" y="90919"/>
                </a:lnTo>
                <a:lnTo>
                  <a:pt x="356003" y="90919"/>
                </a:lnTo>
                <a:lnTo>
                  <a:pt x="358914" y="82600"/>
                </a:lnTo>
                <a:lnTo>
                  <a:pt x="359968" y="76276"/>
                </a:lnTo>
                <a:lnTo>
                  <a:pt x="359968" y="1917"/>
                </a:lnTo>
                <a:close/>
              </a:path>
              <a:path w="800735" h="117475">
                <a:moveTo>
                  <a:pt x="57467" y="0"/>
                </a:moveTo>
                <a:lnTo>
                  <a:pt x="14998" y="15125"/>
                </a:lnTo>
                <a:lnTo>
                  <a:pt x="0" y="58432"/>
                </a:lnTo>
                <a:lnTo>
                  <a:pt x="533" y="68522"/>
                </a:lnTo>
                <a:lnTo>
                  <a:pt x="17857" y="104614"/>
                </a:lnTo>
                <a:lnTo>
                  <a:pt x="59093" y="117424"/>
                </a:lnTo>
                <a:lnTo>
                  <a:pt x="66399" y="117144"/>
                </a:lnTo>
                <a:lnTo>
                  <a:pt x="105270" y="94106"/>
                </a:lnTo>
                <a:lnTo>
                  <a:pt x="106639" y="91084"/>
                </a:lnTo>
                <a:lnTo>
                  <a:pt x="50139" y="91084"/>
                </a:lnTo>
                <a:lnTo>
                  <a:pt x="44792" y="88747"/>
                </a:lnTo>
                <a:lnTo>
                  <a:pt x="35217" y="48107"/>
                </a:lnTo>
                <a:lnTo>
                  <a:pt x="36829" y="40652"/>
                </a:lnTo>
                <a:lnTo>
                  <a:pt x="40043" y="35915"/>
                </a:lnTo>
                <a:lnTo>
                  <a:pt x="44272" y="29514"/>
                </a:lnTo>
                <a:lnTo>
                  <a:pt x="50380" y="26314"/>
                </a:lnTo>
                <a:lnTo>
                  <a:pt x="105746" y="26314"/>
                </a:lnTo>
                <a:lnTo>
                  <a:pt x="101930" y="19688"/>
                </a:lnTo>
                <a:lnTo>
                  <a:pt x="67617" y="542"/>
                </a:lnTo>
                <a:lnTo>
                  <a:pt x="57467" y="0"/>
                </a:lnTo>
                <a:close/>
              </a:path>
              <a:path w="800735" h="117475">
                <a:moveTo>
                  <a:pt x="79806" y="68999"/>
                </a:moveTo>
                <a:lnTo>
                  <a:pt x="78257" y="76187"/>
                </a:lnTo>
                <a:lnTo>
                  <a:pt x="75755" y="81648"/>
                </a:lnTo>
                <a:lnTo>
                  <a:pt x="68884" y="89179"/>
                </a:lnTo>
                <a:lnTo>
                  <a:pt x="63804" y="91084"/>
                </a:lnTo>
                <a:lnTo>
                  <a:pt x="106639" y="91084"/>
                </a:lnTo>
                <a:lnTo>
                  <a:pt x="108521" y="86931"/>
                </a:lnTo>
                <a:lnTo>
                  <a:pt x="110591" y="78308"/>
                </a:lnTo>
                <a:lnTo>
                  <a:pt x="79806" y="68999"/>
                </a:lnTo>
                <a:close/>
              </a:path>
              <a:path w="800735" h="117475">
                <a:moveTo>
                  <a:pt x="105746" y="26314"/>
                </a:moveTo>
                <a:lnTo>
                  <a:pt x="61887" y="26314"/>
                </a:lnTo>
                <a:lnTo>
                  <a:pt x="65062" y="27050"/>
                </a:lnTo>
                <a:lnTo>
                  <a:pt x="70751" y="29933"/>
                </a:lnTo>
                <a:lnTo>
                  <a:pt x="73139" y="31991"/>
                </a:lnTo>
                <a:lnTo>
                  <a:pt x="76301" y="36233"/>
                </a:lnTo>
                <a:lnTo>
                  <a:pt x="77431" y="38760"/>
                </a:lnTo>
                <a:lnTo>
                  <a:pt x="78524" y="42202"/>
                </a:lnTo>
                <a:lnTo>
                  <a:pt x="109486" y="35331"/>
                </a:lnTo>
                <a:lnTo>
                  <a:pt x="106102" y="26933"/>
                </a:lnTo>
                <a:lnTo>
                  <a:pt x="105746" y="26314"/>
                </a:lnTo>
                <a:close/>
              </a:path>
            </a:pathLst>
          </a:custGeom>
          <a:solidFill>
            <a:srgbClr val="F8C72F"/>
          </a:solidFill>
        </p:spPr>
        <p:txBody>
          <a:bodyPr wrap="square" lIns="0" tIns="0" rIns="0" bIns="0" rtlCol="0"/>
          <a:lstStyle/>
          <a:p>
            <a:endParaRPr sz="3811"/>
          </a:p>
        </p:txBody>
      </p:sp>
      <p:sp>
        <p:nvSpPr>
          <p:cNvPr id="16" name="object 16"/>
          <p:cNvSpPr/>
          <p:nvPr/>
        </p:nvSpPr>
        <p:spPr>
          <a:xfrm>
            <a:off x="4691497" y="8074655"/>
            <a:ext cx="32871" cy="53415"/>
          </a:xfrm>
          <a:custGeom>
            <a:avLst/>
            <a:gdLst/>
            <a:ahLst/>
            <a:cxnLst/>
            <a:rect l="l" t="t" r="r" b="b"/>
            <a:pathLst>
              <a:path w="25400" h="41275">
                <a:moveTo>
                  <a:pt x="12446" y="0"/>
                </a:moveTo>
                <a:lnTo>
                  <a:pt x="0" y="40868"/>
                </a:lnTo>
                <a:lnTo>
                  <a:pt x="24841" y="40868"/>
                </a:lnTo>
                <a:lnTo>
                  <a:pt x="12446" y="0"/>
                </a:lnTo>
                <a:close/>
              </a:path>
            </a:pathLst>
          </a:custGeom>
          <a:ln w="12700">
            <a:solidFill>
              <a:srgbClr val="010202"/>
            </a:solidFill>
          </a:ln>
        </p:spPr>
        <p:txBody>
          <a:bodyPr wrap="square" lIns="0" tIns="0" rIns="0" bIns="0" rtlCol="0"/>
          <a:lstStyle/>
          <a:p>
            <a:endParaRPr sz="3811"/>
          </a:p>
        </p:txBody>
      </p:sp>
      <p:sp>
        <p:nvSpPr>
          <p:cNvPr id="17" name="object 17"/>
          <p:cNvSpPr/>
          <p:nvPr/>
        </p:nvSpPr>
        <p:spPr>
          <a:xfrm>
            <a:off x="5241439" y="8068409"/>
            <a:ext cx="61632" cy="83819"/>
          </a:xfrm>
          <a:custGeom>
            <a:avLst/>
            <a:gdLst/>
            <a:ahLst/>
            <a:cxnLst/>
            <a:rect l="l" t="t" r="r" b="b"/>
            <a:pathLst>
              <a:path w="47625" h="64770">
                <a:moveTo>
                  <a:pt x="23507" y="0"/>
                </a:moveTo>
                <a:lnTo>
                  <a:pt x="16421" y="0"/>
                </a:lnTo>
                <a:lnTo>
                  <a:pt x="10718" y="2501"/>
                </a:lnTo>
                <a:lnTo>
                  <a:pt x="0" y="32346"/>
                </a:lnTo>
                <a:lnTo>
                  <a:pt x="397" y="40340"/>
                </a:lnTo>
                <a:lnTo>
                  <a:pt x="16471" y="64579"/>
                </a:lnTo>
                <a:lnTo>
                  <a:pt x="23825" y="64579"/>
                </a:lnTo>
                <a:lnTo>
                  <a:pt x="31394" y="64579"/>
                </a:lnTo>
                <a:lnTo>
                  <a:pt x="47599" y="30797"/>
                </a:lnTo>
                <a:lnTo>
                  <a:pt x="47599" y="20142"/>
                </a:lnTo>
                <a:lnTo>
                  <a:pt x="45427" y="12318"/>
                </a:lnTo>
                <a:lnTo>
                  <a:pt x="41109" y="7404"/>
                </a:lnTo>
                <a:lnTo>
                  <a:pt x="36766" y="2451"/>
                </a:lnTo>
                <a:lnTo>
                  <a:pt x="30924" y="0"/>
                </a:lnTo>
                <a:lnTo>
                  <a:pt x="23507" y="0"/>
                </a:lnTo>
                <a:close/>
              </a:path>
            </a:pathLst>
          </a:custGeom>
          <a:ln w="12700">
            <a:solidFill>
              <a:srgbClr val="010202"/>
            </a:solidFill>
          </a:ln>
        </p:spPr>
        <p:txBody>
          <a:bodyPr wrap="square" lIns="0" tIns="0" rIns="0" bIns="0" rtlCol="0"/>
          <a:lstStyle/>
          <a:p>
            <a:endParaRPr sz="3811"/>
          </a:p>
        </p:txBody>
      </p:sp>
      <p:sp>
        <p:nvSpPr>
          <p:cNvPr id="18" name="object 18"/>
          <p:cNvSpPr/>
          <p:nvPr/>
        </p:nvSpPr>
        <p:spPr>
          <a:xfrm>
            <a:off x="5373233" y="8036590"/>
            <a:ext cx="140522" cy="147095"/>
          </a:xfrm>
          <a:custGeom>
            <a:avLst/>
            <a:gdLst/>
            <a:ahLst/>
            <a:cxnLst/>
            <a:rect l="l" t="t" r="r" b="b"/>
            <a:pathLst>
              <a:path w="108585" h="113664">
                <a:moveTo>
                  <a:pt x="0" y="0"/>
                </a:moveTo>
                <a:lnTo>
                  <a:pt x="32804" y="0"/>
                </a:lnTo>
                <a:lnTo>
                  <a:pt x="75399" y="62687"/>
                </a:lnTo>
                <a:lnTo>
                  <a:pt x="75399" y="0"/>
                </a:lnTo>
                <a:lnTo>
                  <a:pt x="108546" y="0"/>
                </a:lnTo>
                <a:lnTo>
                  <a:pt x="108546" y="113614"/>
                </a:lnTo>
                <a:lnTo>
                  <a:pt x="75399" y="113614"/>
                </a:lnTo>
                <a:lnTo>
                  <a:pt x="33020" y="51206"/>
                </a:lnTo>
                <a:lnTo>
                  <a:pt x="33020" y="113614"/>
                </a:lnTo>
                <a:lnTo>
                  <a:pt x="0" y="113614"/>
                </a:lnTo>
                <a:lnTo>
                  <a:pt x="0" y="0"/>
                </a:lnTo>
                <a:close/>
              </a:path>
            </a:pathLst>
          </a:custGeom>
          <a:ln w="12700">
            <a:solidFill>
              <a:srgbClr val="010202"/>
            </a:solidFill>
          </a:ln>
        </p:spPr>
        <p:txBody>
          <a:bodyPr wrap="square" lIns="0" tIns="0" rIns="0" bIns="0" rtlCol="0"/>
          <a:lstStyle/>
          <a:p>
            <a:endParaRPr sz="3811"/>
          </a:p>
        </p:txBody>
      </p:sp>
      <p:sp>
        <p:nvSpPr>
          <p:cNvPr id="19" name="object 19"/>
          <p:cNvSpPr/>
          <p:nvPr/>
        </p:nvSpPr>
        <p:spPr>
          <a:xfrm>
            <a:off x="5123729" y="8036590"/>
            <a:ext cx="46019" cy="147095"/>
          </a:xfrm>
          <a:custGeom>
            <a:avLst/>
            <a:gdLst/>
            <a:ahLst/>
            <a:cxnLst/>
            <a:rect l="l" t="t" r="r" b="b"/>
            <a:pathLst>
              <a:path w="35560" h="113664">
                <a:moveTo>
                  <a:pt x="0" y="0"/>
                </a:moveTo>
                <a:lnTo>
                  <a:pt x="35242" y="0"/>
                </a:lnTo>
                <a:lnTo>
                  <a:pt x="35242" y="113614"/>
                </a:lnTo>
                <a:lnTo>
                  <a:pt x="0" y="113614"/>
                </a:lnTo>
                <a:lnTo>
                  <a:pt x="0" y="0"/>
                </a:lnTo>
                <a:close/>
              </a:path>
            </a:pathLst>
          </a:custGeom>
          <a:ln w="12700">
            <a:solidFill>
              <a:srgbClr val="010202"/>
            </a:solidFill>
          </a:ln>
        </p:spPr>
        <p:txBody>
          <a:bodyPr wrap="square" lIns="0" tIns="0" rIns="0" bIns="0" rtlCol="0"/>
          <a:lstStyle/>
          <a:p>
            <a:endParaRPr sz="3811"/>
          </a:p>
        </p:txBody>
      </p:sp>
      <p:sp>
        <p:nvSpPr>
          <p:cNvPr id="20" name="object 20"/>
          <p:cNvSpPr/>
          <p:nvPr/>
        </p:nvSpPr>
        <p:spPr>
          <a:xfrm>
            <a:off x="4963337" y="8036590"/>
            <a:ext cx="138877" cy="147095"/>
          </a:xfrm>
          <a:custGeom>
            <a:avLst/>
            <a:gdLst/>
            <a:ahLst/>
            <a:cxnLst/>
            <a:rect l="l" t="t" r="r" b="b"/>
            <a:pathLst>
              <a:path w="107314" h="113664">
                <a:moveTo>
                  <a:pt x="0" y="0"/>
                </a:moveTo>
                <a:lnTo>
                  <a:pt x="106794" y="0"/>
                </a:lnTo>
                <a:lnTo>
                  <a:pt x="106794" y="28054"/>
                </a:lnTo>
                <a:lnTo>
                  <a:pt x="70916" y="28054"/>
                </a:lnTo>
                <a:lnTo>
                  <a:pt x="70916" y="113614"/>
                </a:lnTo>
                <a:lnTo>
                  <a:pt x="35852" y="113614"/>
                </a:lnTo>
                <a:lnTo>
                  <a:pt x="35852" y="28054"/>
                </a:lnTo>
                <a:lnTo>
                  <a:pt x="0" y="28054"/>
                </a:lnTo>
                <a:lnTo>
                  <a:pt x="0" y="0"/>
                </a:lnTo>
                <a:close/>
              </a:path>
            </a:pathLst>
          </a:custGeom>
          <a:ln w="12700">
            <a:solidFill>
              <a:srgbClr val="010202"/>
            </a:solidFill>
          </a:ln>
        </p:spPr>
        <p:txBody>
          <a:bodyPr wrap="square" lIns="0" tIns="0" rIns="0" bIns="0" rtlCol="0"/>
          <a:lstStyle/>
          <a:p>
            <a:endParaRPr sz="3811"/>
          </a:p>
        </p:txBody>
      </p:sp>
      <p:sp>
        <p:nvSpPr>
          <p:cNvPr id="21" name="object 21"/>
          <p:cNvSpPr/>
          <p:nvPr/>
        </p:nvSpPr>
        <p:spPr>
          <a:xfrm>
            <a:off x="4802747" y="8036590"/>
            <a:ext cx="141344" cy="149561"/>
          </a:xfrm>
          <a:custGeom>
            <a:avLst/>
            <a:gdLst/>
            <a:ahLst/>
            <a:cxnLst/>
            <a:rect l="l" t="t" r="r" b="b"/>
            <a:pathLst>
              <a:path w="109220" h="115570">
                <a:moveTo>
                  <a:pt x="0" y="0"/>
                </a:moveTo>
                <a:lnTo>
                  <a:pt x="35064" y="0"/>
                </a:lnTo>
                <a:lnTo>
                  <a:pt x="35064" y="69253"/>
                </a:lnTo>
                <a:lnTo>
                  <a:pt x="35064" y="75425"/>
                </a:lnTo>
                <a:lnTo>
                  <a:pt x="36779" y="80263"/>
                </a:lnTo>
                <a:lnTo>
                  <a:pt x="40195" y="83769"/>
                </a:lnTo>
                <a:lnTo>
                  <a:pt x="43637" y="87261"/>
                </a:lnTo>
                <a:lnTo>
                  <a:pt x="48399" y="89001"/>
                </a:lnTo>
                <a:lnTo>
                  <a:pt x="54470" y="89001"/>
                </a:lnTo>
                <a:lnTo>
                  <a:pt x="60490" y="89001"/>
                </a:lnTo>
                <a:lnTo>
                  <a:pt x="65227" y="87299"/>
                </a:lnTo>
                <a:lnTo>
                  <a:pt x="68630" y="83845"/>
                </a:lnTo>
                <a:lnTo>
                  <a:pt x="72072" y="80416"/>
                </a:lnTo>
                <a:lnTo>
                  <a:pt x="73787" y="75564"/>
                </a:lnTo>
                <a:lnTo>
                  <a:pt x="73787" y="69253"/>
                </a:lnTo>
                <a:lnTo>
                  <a:pt x="73787" y="0"/>
                </a:lnTo>
                <a:lnTo>
                  <a:pt x="108851" y="0"/>
                </a:lnTo>
                <a:lnTo>
                  <a:pt x="108851" y="67652"/>
                </a:lnTo>
                <a:lnTo>
                  <a:pt x="108851" y="74358"/>
                </a:lnTo>
                <a:lnTo>
                  <a:pt x="107797" y="80683"/>
                </a:lnTo>
                <a:lnTo>
                  <a:pt x="105714" y="86626"/>
                </a:lnTo>
                <a:lnTo>
                  <a:pt x="103619" y="92621"/>
                </a:lnTo>
                <a:lnTo>
                  <a:pt x="100342" y="97828"/>
                </a:lnTo>
                <a:lnTo>
                  <a:pt x="95872" y="102285"/>
                </a:lnTo>
                <a:lnTo>
                  <a:pt x="91401" y="106768"/>
                </a:lnTo>
                <a:lnTo>
                  <a:pt x="86715" y="109893"/>
                </a:lnTo>
                <a:lnTo>
                  <a:pt x="81800" y="111696"/>
                </a:lnTo>
                <a:lnTo>
                  <a:pt x="74993" y="114211"/>
                </a:lnTo>
                <a:lnTo>
                  <a:pt x="66814" y="115506"/>
                </a:lnTo>
                <a:lnTo>
                  <a:pt x="57251" y="115506"/>
                </a:lnTo>
                <a:lnTo>
                  <a:pt x="51714" y="115506"/>
                </a:lnTo>
                <a:lnTo>
                  <a:pt x="22771" y="109702"/>
                </a:lnTo>
                <a:lnTo>
                  <a:pt x="18376" y="107454"/>
                </a:lnTo>
                <a:lnTo>
                  <a:pt x="0" y="73228"/>
                </a:lnTo>
                <a:lnTo>
                  <a:pt x="0" y="67652"/>
                </a:lnTo>
                <a:lnTo>
                  <a:pt x="0" y="0"/>
                </a:lnTo>
                <a:close/>
              </a:path>
            </a:pathLst>
          </a:custGeom>
          <a:ln w="12700">
            <a:solidFill>
              <a:srgbClr val="010202"/>
            </a:solidFill>
          </a:ln>
        </p:spPr>
        <p:txBody>
          <a:bodyPr wrap="square" lIns="0" tIns="0" rIns="0" bIns="0" rtlCol="0"/>
          <a:lstStyle/>
          <a:p>
            <a:endParaRPr sz="3811"/>
          </a:p>
        </p:txBody>
      </p:sp>
      <p:sp>
        <p:nvSpPr>
          <p:cNvPr id="22" name="object 22"/>
          <p:cNvSpPr/>
          <p:nvPr/>
        </p:nvSpPr>
        <p:spPr>
          <a:xfrm>
            <a:off x="4628024" y="8036590"/>
            <a:ext cx="160244" cy="147095"/>
          </a:xfrm>
          <a:custGeom>
            <a:avLst/>
            <a:gdLst/>
            <a:ahLst/>
            <a:cxnLst/>
            <a:rect l="l" t="t" r="r" b="b"/>
            <a:pathLst>
              <a:path w="123825" h="113664">
                <a:moveTo>
                  <a:pt x="42760" y="0"/>
                </a:moveTo>
                <a:lnTo>
                  <a:pt x="81191" y="0"/>
                </a:lnTo>
                <a:lnTo>
                  <a:pt x="123761" y="113614"/>
                </a:lnTo>
                <a:lnTo>
                  <a:pt x="87033" y="113614"/>
                </a:lnTo>
                <a:lnTo>
                  <a:pt x="81330" y="94868"/>
                </a:lnTo>
                <a:lnTo>
                  <a:pt x="41554" y="94868"/>
                </a:lnTo>
                <a:lnTo>
                  <a:pt x="35839" y="113614"/>
                </a:lnTo>
                <a:lnTo>
                  <a:pt x="0" y="113614"/>
                </a:lnTo>
                <a:lnTo>
                  <a:pt x="42760" y="0"/>
                </a:lnTo>
                <a:close/>
              </a:path>
            </a:pathLst>
          </a:custGeom>
          <a:ln w="12700">
            <a:solidFill>
              <a:srgbClr val="010202"/>
            </a:solidFill>
          </a:ln>
        </p:spPr>
        <p:txBody>
          <a:bodyPr wrap="square" lIns="0" tIns="0" rIns="0" bIns="0" rtlCol="0"/>
          <a:lstStyle/>
          <a:p>
            <a:endParaRPr sz="3811"/>
          </a:p>
        </p:txBody>
      </p:sp>
      <p:sp>
        <p:nvSpPr>
          <p:cNvPr id="23" name="object 23"/>
          <p:cNvSpPr/>
          <p:nvPr/>
        </p:nvSpPr>
        <p:spPr>
          <a:xfrm>
            <a:off x="5196027" y="8034109"/>
            <a:ext cx="152848" cy="152026"/>
          </a:xfrm>
          <a:custGeom>
            <a:avLst/>
            <a:gdLst/>
            <a:ahLst/>
            <a:cxnLst/>
            <a:rect l="l" t="t" r="r" b="b"/>
            <a:pathLst>
              <a:path w="118110" h="117475">
                <a:moveTo>
                  <a:pt x="58673" y="0"/>
                </a:moveTo>
                <a:lnTo>
                  <a:pt x="102400" y="15201"/>
                </a:lnTo>
                <a:lnTo>
                  <a:pt x="117767" y="57848"/>
                </a:lnTo>
                <a:lnTo>
                  <a:pt x="117345" y="67349"/>
                </a:lnTo>
                <a:lnTo>
                  <a:pt x="97634" y="106427"/>
                </a:lnTo>
                <a:lnTo>
                  <a:pt x="60083" y="117424"/>
                </a:lnTo>
                <a:lnTo>
                  <a:pt x="50881" y="117037"/>
                </a:lnTo>
                <a:lnTo>
                  <a:pt x="12071" y="98108"/>
                </a:lnTo>
                <a:lnTo>
                  <a:pt x="0" y="58788"/>
                </a:lnTo>
                <a:lnTo>
                  <a:pt x="969" y="45645"/>
                </a:lnTo>
                <a:lnTo>
                  <a:pt x="24014" y="8706"/>
                </a:lnTo>
                <a:lnTo>
                  <a:pt x="58673" y="0"/>
                </a:lnTo>
                <a:close/>
              </a:path>
            </a:pathLst>
          </a:custGeom>
          <a:ln w="12700">
            <a:solidFill>
              <a:srgbClr val="010202"/>
            </a:solidFill>
          </a:ln>
        </p:spPr>
        <p:txBody>
          <a:bodyPr wrap="square" lIns="0" tIns="0" rIns="0" bIns="0" rtlCol="0"/>
          <a:lstStyle/>
          <a:p>
            <a:endParaRPr sz="3811"/>
          </a:p>
        </p:txBody>
      </p:sp>
      <p:sp>
        <p:nvSpPr>
          <p:cNvPr id="24" name="object 24"/>
          <p:cNvSpPr/>
          <p:nvPr/>
        </p:nvSpPr>
        <p:spPr>
          <a:xfrm>
            <a:off x="4477773" y="8034109"/>
            <a:ext cx="143809" cy="152026"/>
          </a:xfrm>
          <a:custGeom>
            <a:avLst/>
            <a:gdLst/>
            <a:ahLst/>
            <a:cxnLst/>
            <a:rect l="l" t="t" r="r" b="b"/>
            <a:pathLst>
              <a:path w="111125" h="117475">
                <a:moveTo>
                  <a:pt x="57467" y="0"/>
                </a:moveTo>
                <a:lnTo>
                  <a:pt x="96967" y="13600"/>
                </a:lnTo>
                <a:lnTo>
                  <a:pt x="109486" y="35331"/>
                </a:lnTo>
                <a:lnTo>
                  <a:pt x="78524" y="42202"/>
                </a:lnTo>
                <a:lnTo>
                  <a:pt x="77431" y="38760"/>
                </a:lnTo>
                <a:lnTo>
                  <a:pt x="76301" y="36271"/>
                </a:lnTo>
                <a:lnTo>
                  <a:pt x="61887" y="26314"/>
                </a:lnTo>
                <a:lnTo>
                  <a:pt x="58343" y="26314"/>
                </a:lnTo>
                <a:lnTo>
                  <a:pt x="50380" y="26314"/>
                </a:lnTo>
                <a:lnTo>
                  <a:pt x="44272" y="29514"/>
                </a:lnTo>
                <a:lnTo>
                  <a:pt x="40043" y="35915"/>
                </a:lnTo>
                <a:lnTo>
                  <a:pt x="36829" y="40652"/>
                </a:lnTo>
                <a:lnTo>
                  <a:pt x="35217" y="48056"/>
                </a:lnTo>
                <a:lnTo>
                  <a:pt x="35217" y="58229"/>
                </a:lnTo>
                <a:lnTo>
                  <a:pt x="50139" y="91084"/>
                </a:lnTo>
                <a:lnTo>
                  <a:pt x="57099" y="91084"/>
                </a:lnTo>
                <a:lnTo>
                  <a:pt x="63804" y="91084"/>
                </a:lnTo>
                <a:lnTo>
                  <a:pt x="79806" y="68999"/>
                </a:lnTo>
                <a:lnTo>
                  <a:pt x="110591" y="78308"/>
                </a:lnTo>
                <a:lnTo>
                  <a:pt x="108521" y="86931"/>
                </a:lnTo>
                <a:lnTo>
                  <a:pt x="105270" y="94106"/>
                </a:lnTo>
                <a:lnTo>
                  <a:pt x="100812" y="99898"/>
                </a:lnTo>
                <a:lnTo>
                  <a:pt x="96367" y="105689"/>
                </a:lnTo>
                <a:lnTo>
                  <a:pt x="59093" y="117424"/>
                </a:lnTo>
                <a:lnTo>
                  <a:pt x="50241" y="117088"/>
                </a:lnTo>
                <a:lnTo>
                  <a:pt x="12989" y="99376"/>
                </a:lnTo>
                <a:lnTo>
                  <a:pt x="0" y="58432"/>
                </a:lnTo>
                <a:lnTo>
                  <a:pt x="938" y="45161"/>
                </a:lnTo>
                <a:lnTo>
                  <a:pt x="23275" y="8502"/>
                </a:lnTo>
                <a:lnTo>
                  <a:pt x="44511" y="943"/>
                </a:lnTo>
                <a:lnTo>
                  <a:pt x="57467" y="0"/>
                </a:lnTo>
                <a:close/>
              </a:path>
            </a:pathLst>
          </a:custGeom>
          <a:ln w="12700">
            <a:solidFill>
              <a:srgbClr val="010202"/>
            </a:solidFill>
          </a:ln>
        </p:spPr>
        <p:txBody>
          <a:bodyPr wrap="square" lIns="0" tIns="0" rIns="0" bIns="0" rtlCol="0"/>
          <a:lstStyle/>
          <a:p>
            <a:endParaRPr sz="3811"/>
          </a:p>
        </p:txBody>
      </p:sp>
      <p:sp>
        <p:nvSpPr>
          <p:cNvPr id="25" name="object 25"/>
          <p:cNvSpPr/>
          <p:nvPr/>
        </p:nvSpPr>
        <p:spPr>
          <a:xfrm>
            <a:off x="2898429" y="8629862"/>
            <a:ext cx="4199218" cy="274469"/>
          </a:xfrm>
          <a:custGeom>
            <a:avLst/>
            <a:gdLst/>
            <a:ahLst/>
            <a:cxnLst/>
            <a:rect l="l" t="t" r="r" b="b"/>
            <a:pathLst>
              <a:path w="3244850" h="212089">
                <a:moveTo>
                  <a:pt x="0" y="211493"/>
                </a:moveTo>
                <a:lnTo>
                  <a:pt x="3244519" y="211493"/>
                </a:lnTo>
                <a:lnTo>
                  <a:pt x="3244519" y="0"/>
                </a:lnTo>
                <a:lnTo>
                  <a:pt x="0" y="0"/>
                </a:lnTo>
                <a:lnTo>
                  <a:pt x="0" y="211493"/>
                </a:lnTo>
                <a:close/>
              </a:path>
            </a:pathLst>
          </a:custGeom>
          <a:solidFill>
            <a:srgbClr val="D42B2F"/>
          </a:solidFill>
        </p:spPr>
        <p:txBody>
          <a:bodyPr wrap="square" lIns="0" tIns="0" rIns="0" bIns="0" rtlCol="0"/>
          <a:lstStyle/>
          <a:p>
            <a:endParaRPr sz="3811"/>
          </a:p>
        </p:txBody>
      </p:sp>
      <p:sp>
        <p:nvSpPr>
          <p:cNvPr id="26" name="object 26"/>
          <p:cNvSpPr/>
          <p:nvPr/>
        </p:nvSpPr>
        <p:spPr>
          <a:xfrm>
            <a:off x="3433066" y="8605447"/>
            <a:ext cx="3127124" cy="5027835"/>
          </a:xfrm>
          <a:prstGeom prst="rect">
            <a:avLst/>
          </a:prstGeom>
          <a:blipFill>
            <a:blip r:embed="rId4" cstate="print"/>
            <a:stretch>
              <a:fillRect/>
            </a:stretch>
          </a:blipFill>
        </p:spPr>
        <p:txBody>
          <a:bodyPr wrap="square" lIns="0" tIns="0" rIns="0" bIns="0" rtlCol="0"/>
          <a:lstStyle/>
          <a:p>
            <a:endParaRPr sz="3811"/>
          </a:p>
        </p:txBody>
      </p:sp>
      <p:sp>
        <p:nvSpPr>
          <p:cNvPr id="27" name="object 27"/>
          <p:cNvSpPr txBox="1"/>
          <p:nvPr/>
        </p:nvSpPr>
        <p:spPr>
          <a:xfrm>
            <a:off x="2899941" y="8239622"/>
            <a:ext cx="4195931" cy="322313"/>
          </a:xfrm>
          <a:prstGeom prst="rect">
            <a:avLst/>
          </a:prstGeom>
          <a:solidFill>
            <a:srgbClr val="E4E5E5"/>
          </a:solidFill>
        </p:spPr>
        <p:txBody>
          <a:bodyPr vert="horz" wrap="square" lIns="0" tIns="32049" rIns="0" bIns="0" rtlCol="0">
            <a:spAutoFit/>
          </a:bodyPr>
          <a:lstStyle/>
          <a:p>
            <a:pPr marL="367324" marR="20544" indent="-343493">
              <a:lnSpc>
                <a:spcPct val="104099"/>
              </a:lnSpc>
              <a:spcBef>
                <a:spcPts val="252"/>
              </a:spcBef>
            </a:pPr>
            <a:r>
              <a:rPr sz="906" b="1" spc="13" dirty="0">
                <a:solidFill>
                  <a:srgbClr val="010202"/>
                </a:solidFill>
                <a:latin typeface="Arial"/>
                <a:cs typeface="Arial"/>
              </a:rPr>
              <a:t>This Facility Has Hazardous/Toxic Chemicals In Use </a:t>
            </a:r>
            <a:r>
              <a:rPr sz="906" b="1" spc="19" dirty="0">
                <a:solidFill>
                  <a:srgbClr val="010202"/>
                </a:solidFill>
                <a:latin typeface="Arial"/>
                <a:cs typeface="Arial"/>
              </a:rPr>
              <a:t>And </a:t>
            </a:r>
            <a:r>
              <a:rPr sz="906" b="1" spc="13" dirty="0">
                <a:solidFill>
                  <a:srgbClr val="010202"/>
                </a:solidFill>
                <a:latin typeface="Arial"/>
                <a:cs typeface="Arial"/>
              </a:rPr>
              <a:t>In </a:t>
            </a:r>
            <a:r>
              <a:rPr sz="906" b="1" spc="19" dirty="0">
                <a:solidFill>
                  <a:srgbClr val="010202"/>
                </a:solidFill>
                <a:latin typeface="Arial"/>
                <a:cs typeface="Arial"/>
              </a:rPr>
              <a:t>Storage With  </a:t>
            </a:r>
            <a:r>
              <a:rPr sz="906" b="1" spc="6" dirty="0">
                <a:solidFill>
                  <a:srgbClr val="010202"/>
                </a:solidFill>
                <a:latin typeface="Arial"/>
                <a:cs typeface="Arial"/>
              </a:rPr>
              <a:t>Additional </a:t>
            </a:r>
            <a:r>
              <a:rPr sz="906" b="1" spc="13" dirty="0">
                <a:solidFill>
                  <a:srgbClr val="010202"/>
                </a:solidFill>
                <a:latin typeface="Arial"/>
                <a:cs typeface="Arial"/>
              </a:rPr>
              <a:t>Hazardous Physical Agents </a:t>
            </a:r>
            <a:r>
              <a:rPr sz="906" b="1" spc="19" dirty="0">
                <a:solidFill>
                  <a:srgbClr val="010202"/>
                </a:solidFill>
                <a:latin typeface="Arial"/>
                <a:cs typeface="Arial"/>
              </a:rPr>
              <a:t>Present </a:t>
            </a:r>
            <a:r>
              <a:rPr sz="906" b="1" spc="13" dirty="0">
                <a:solidFill>
                  <a:srgbClr val="010202"/>
                </a:solidFill>
                <a:latin typeface="Arial"/>
                <a:cs typeface="Arial"/>
              </a:rPr>
              <a:t>in</a:t>
            </a:r>
            <a:r>
              <a:rPr sz="906" b="1" spc="-13" dirty="0">
                <a:solidFill>
                  <a:srgbClr val="010202"/>
                </a:solidFill>
                <a:latin typeface="Arial"/>
                <a:cs typeface="Arial"/>
              </a:rPr>
              <a:t> </a:t>
            </a:r>
            <a:r>
              <a:rPr sz="906" b="1" spc="19" dirty="0">
                <a:solidFill>
                  <a:srgbClr val="010202"/>
                </a:solidFill>
                <a:latin typeface="Arial"/>
                <a:cs typeface="Arial"/>
              </a:rPr>
              <a:t>Equipment</a:t>
            </a:r>
            <a:endParaRPr sz="906">
              <a:latin typeface="Arial"/>
              <a:cs typeface="Arial"/>
            </a:endParaRPr>
          </a:p>
        </p:txBody>
      </p:sp>
      <p:sp>
        <p:nvSpPr>
          <p:cNvPr id="28" name="object 28"/>
          <p:cNvSpPr/>
          <p:nvPr/>
        </p:nvSpPr>
        <p:spPr>
          <a:xfrm>
            <a:off x="2899942" y="9375927"/>
            <a:ext cx="2060986" cy="232559"/>
          </a:xfrm>
          <a:custGeom>
            <a:avLst/>
            <a:gdLst/>
            <a:ahLst/>
            <a:cxnLst/>
            <a:rect l="l" t="t" r="r" b="b"/>
            <a:pathLst>
              <a:path w="1592579" h="179704">
                <a:moveTo>
                  <a:pt x="0" y="179438"/>
                </a:moveTo>
                <a:lnTo>
                  <a:pt x="1591995" y="179438"/>
                </a:lnTo>
                <a:lnTo>
                  <a:pt x="1591995" y="0"/>
                </a:lnTo>
                <a:lnTo>
                  <a:pt x="0" y="0"/>
                </a:lnTo>
                <a:lnTo>
                  <a:pt x="0" y="179438"/>
                </a:lnTo>
                <a:close/>
              </a:path>
            </a:pathLst>
          </a:custGeom>
          <a:solidFill>
            <a:srgbClr val="919191"/>
          </a:solidFill>
        </p:spPr>
        <p:txBody>
          <a:bodyPr wrap="square" lIns="0" tIns="0" rIns="0" bIns="0" rtlCol="0"/>
          <a:lstStyle/>
          <a:p>
            <a:endParaRPr sz="3811"/>
          </a:p>
        </p:txBody>
      </p:sp>
      <p:sp>
        <p:nvSpPr>
          <p:cNvPr id="29" name="object 29"/>
          <p:cNvSpPr txBox="1"/>
          <p:nvPr/>
        </p:nvSpPr>
        <p:spPr>
          <a:xfrm>
            <a:off x="2899942" y="9371785"/>
            <a:ext cx="2037976" cy="224096"/>
          </a:xfrm>
          <a:prstGeom prst="rect">
            <a:avLst/>
          </a:prstGeom>
        </p:spPr>
        <p:txBody>
          <a:bodyPr vert="horz" wrap="square" lIns="0" tIns="14792" rIns="0" bIns="0" rtlCol="0">
            <a:spAutoFit/>
          </a:bodyPr>
          <a:lstStyle/>
          <a:p>
            <a:pPr marL="217765">
              <a:spcBef>
                <a:spcPts val="116"/>
              </a:spcBef>
            </a:pPr>
            <a:r>
              <a:rPr sz="1359" b="1" spc="-6" dirty="0">
                <a:solidFill>
                  <a:srgbClr val="FFFFFF"/>
                </a:solidFill>
                <a:latin typeface="Arial"/>
                <a:cs typeface="Arial"/>
              </a:rPr>
              <a:t>Entry</a:t>
            </a:r>
            <a:r>
              <a:rPr sz="1359" b="1" spc="-32" dirty="0">
                <a:solidFill>
                  <a:srgbClr val="FFFFFF"/>
                </a:solidFill>
                <a:latin typeface="Arial"/>
                <a:cs typeface="Arial"/>
              </a:rPr>
              <a:t> </a:t>
            </a:r>
            <a:r>
              <a:rPr sz="1359" b="1" spc="-13" dirty="0">
                <a:solidFill>
                  <a:srgbClr val="FFFFFF"/>
                </a:solidFill>
                <a:latin typeface="Arial"/>
                <a:cs typeface="Arial"/>
              </a:rPr>
              <a:t>Requirements</a:t>
            </a:r>
            <a:endParaRPr sz="1359">
              <a:latin typeface="Arial"/>
              <a:cs typeface="Arial"/>
            </a:endParaRPr>
          </a:p>
        </p:txBody>
      </p:sp>
      <p:sp>
        <p:nvSpPr>
          <p:cNvPr id="30" name="object 30"/>
          <p:cNvSpPr/>
          <p:nvPr/>
        </p:nvSpPr>
        <p:spPr>
          <a:xfrm>
            <a:off x="4960171" y="9375927"/>
            <a:ext cx="2135765" cy="232559"/>
          </a:xfrm>
          <a:custGeom>
            <a:avLst/>
            <a:gdLst/>
            <a:ahLst/>
            <a:cxnLst/>
            <a:rect l="l" t="t" r="r" b="b"/>
            <a:pathLst>
              <a:path w="1650364" h="179704">
                <a:moveTo>
                  <a:pt x="0" y="179438"/>
                </a:moveTo>
                <a:lnTo>
                  <a:pt x="1650199" y="179438"/>
                </a:lnTo>
                <a:lnTo>
                  <a:pt x="1650199" y="0"/>
                </a:lnTo>
                <a:lnTo>
                  <a:pt x="0" y="0"/>
                </a:lnTo>
                <a:lnTo>
                  <a:pt x="0" y="179438"/>
                </a:lnTo>
                <a:close/>
              </a:path>
            </a:pathLst>
          </a:custGeom>
          <a:solidFill>
            <a:srgbClr val="919191"/>
          </a:solidFill>
        </p:spPr>
        <p:txBody>
          <a:bodyPr wrap="square" lIns="0" tIns="0" rIns="0" bIns="0" rtlCol="0"/>
          <a:lstStyle/>
          <a:p>
            <a:endParaRPr sz="3811"/>
          </a:p>
        </p:txBody>
      </p:sp>
      <p:sp>
        <p:nvSpPr>
          <p:cNvPr id="31" name="object 31"/>
          <p:cNvSpPr txBox="1"/>
          <p:nvPr/>
        </p:nvSpPr>
        <p:spPr>
          <a:xfrm>
            <a:off x="4996458" y="9371785"/>
            <a:ext cx="2099609" cy="224096"/>
          </a:xfrm>
          <a:prstGeom prst="rect">
            <a:avLst/>
          </a:prstGeom>
        </p:spPr>
        <p:txBody>
          <a:bodyPr vert="horz" wrap="square" lIns="0" tIns="14792" rIns="0" bIns="0" rtlCol="0">
            <a:spAutoFit/>
          </a:bodyPr>
          <a:lstStyle/>
          <a:p>
            <a:pPr marL="698490">
              <a:spcBef>
                <a:spcPts val="116"/>
              </a:spcBef>
            </a:pPr>
            <a:r>
              <a:rPr sz="1359" b="1" spc="-13" dirty="0">
                <a:solidFill>
                  <a:srgbClr val="FFFFFF"/>
                </a:solidFill>
                <a:latin typeface="Arial"/>
                <a:cs typeface="Arial"/>
              </a:rPr>
              <a:t>Hazards</a:t>
            </a:r>
            <a:endParaRPr sz="1359">
              <a:latin typeface="Arial"/>
              <a:cs typeface="Arial"/>
            </a:endParaRPr>
          </a:p>
        </p:txBody>
      </p:sp>
      <p:sp>
        <p:nvSpPr>
          <p:cNvPr id="32" name="object 32"/>
          <p:cNvSpPr/>
          <p:nvPr/>
        </p:nvSpPr>
        <p:spPr>
          <a:xfrm>
            <a:off x="4967026" y="11415628"/>
            <a:ext cx="2129192" cy="232559"/>
          </a:xfrm>
          <a:custGeom>
            <a:avLst/>
            <a:gdLst/>
            <a:ahLst/>
            <a:cxnLst/>
            <a:rect l="l" t="t" r="r" b="b"/>
            <a:pathLst>
              <a:path w="1645285" h="179704">
                <a:moveTo>
                  <a:pt x="0" y="179438"/>
                </a:moveTo>
                <a:lnTo>
                  <a:pt x="1644916" y="179438"/>
                </a:lnTo>
                <a:lnTo>
                  <a:pt x="1644916" y="0"/>
                </a:lnTo>
                <a:lnTo>
                  <a:pt x="0" y="0"/>
                </a:lnTo>
                <a:lnTo>
                  <a:pt x="0" y="179438"/>
                </a:lnTo>
                <a:close/>
              </a:path>
            </a:pathLst>
          </a:custGeom>
          <a:solidFill>
            <a:srgbClr val="919191"/>
          </a:solidFill>
        </p:spPr>
        <p:txBody>
          <a:bodyPr wrap="square" lIns="0" tIns="0" rIns="0" bIns="0" rtlCol="0"/>
          <a:lstStyle/>
          <a:p>
            <a:endParaRPr sz="3811"/>
          </a:p>
        </p:txBody>
      </p:sp>
      <p:sp>
        <p:nvSpPr>
          <p:cNvPr id="33" name="object 33"/>
          <p:cNvSpPr txBox="1"/>
          <p:nvPr/>
        </p:nvSpPr>
        <p:spPr>
          <a:xfrm>
            <a:off x="4996458" y="11411497"/>
            <a:ext cx="2099609" cy="224096"/>
          </a:xfrm>
          <a:prstGeom prst="rect">
            <a:avLst/>
          </a:prstGeom>
        </p:spPr>
        <p:txBody>
          <a:bodyPr vert="horz" wrap="square" lIns="0" tIns="14792" rIns="0" bIns="0" rtlCol="0">
            <a:spAutoFit/>
          </a:bodyPr>
          <a:lstStyle/>
          <a:p>
            <a:pPr marL="378828">
              <a:spcBef>
                <a:spcPts val="116"/>
              </a:spcBef>
            </a:pPr>
            <a:r>
              <a:rPr sz="1359" b="1" spc="-6" dirty="0">
                <a:solidFill>
                  <a:srgbClr val="FFFFFF"/>
                </a:solidFill>
                <a:latin typeface="Arial"/>
                <a:cs typeface="Arial"/>
              </a:rPr>
              <a:t>Special</a:t>
            </a:r>
            <a:r>
              <a:rPr sz="1359" b="1" spc="-19" dirty="0">
                <a:solidFill>
                  <a:srgbClr val="FFFFFF"/>
                </a:solidFill>
                <a:latin typeface="Arial"/>
                <a:cs typeface="Arial"/>
              </a:rPr>
              <a:t> </a:t>
            </a:r>
            <a:r>
              <a:rPr sz="1359" b="1" spc="-13" dirty="0">
                <a:solidFill>
                  <a:srgbClr val="FFFFFF"/>
                </a:solidFill>
                <a:latin typeface="Arial"/>
                <a:cs typeface="Arial"/>
              </a:rPr>
              <a:t>Hazards</a:t>
            </a:r>
            <a:endParaRPr sz="1359">
              <a:latin typeface="Arial"/>
              <a:cs typeface="Arial"/>
            </a:endParaRPr>
          </a:p>
        </p:txBody>
      </p:sp>
      <p:sp>
        <p:nvSpPr>
          <p:cNvPr id="34" name="object 34"/>
          <p:cNvSpPr txBox="1"/>
          <p:nvPr/>
        </p:nvSpPr>
        <p:spPr>
          <a:xfrm>
            <a:off x="5071523" y="11707687"/>
            <a:ext cx="972148" cy="148478"/>
          </a:xfrm>
          <a:prstGeom prst="rect">
            <a:avLst/>
          </a:prstGeom>
        </p:spPr>
        <p:txBody>
          <a:bodyPr vert="horz" wrap="square" lIns="0" tIns="18899" rIns="0" bIns="0" rtlCol="0">
            <a:spAutoFit/>
          </a:bodyPr>
          <a:lstStyle/>
          <a:p>
            <a:pPr>
              <a:spcBef>
                <a:spcPts val="148"/>
              </a:spcBef>
            </a:pPr>
            <a:r>
              <a:rPr sz="841" dirty="0">
                <a:solidFill>
                  <a:srgbClr val="010202"/>
                </a:solidFill>
                <a:latin typeface="Arial"/>
                <a:cs typeface="Arial"/>
              </a:rPr>
              <a:t>Laser,Bio,Radiation</a:t>
            </a:r>
            <a:endParaRPr sz="841">
              <a:latin typeface="Arial"/>
              <a:cs typeface="Arial"/>
            </a:endParaRPr>
          </a:p>
        </p:txBody>
      </p:sp>
      <p:sp>
        <p:nvSpPr>
          <p:cNvPr id="35" name="object 35"/>
          <p:cNvSpPr/>
          <p:nvPr/>
        </p:nvSpPr>
        <p:spPr>
          <a:xfrm>
            <a:off x="2899942" y="12059021"/>
            <a:ext cx="2081530" cy="232559"/>
          </a:xfrm>
          <a:custGeom>
            <a:avLst/>
            <a:gdLst/>
            <a:ahLst/>
            <a:cxnLst/>
            <a:rect l="l" t="t" r="r" b="b"/>
            <a:pathLst>
              <a:path w="1608454" h="179704">
                <a:moveTo>
                  <a:pt x="0" y="179451"/>
                </a:moveTo>
                <a:lnTo>
                  <a:pt x="1608175" y="179451"/>
                </a:lnTo>
                <a:lnTo>
                  <a:pt x="1608175" y="0"/>
                </a:lnTo>
                <a:lnTo>
                  <a:pt x="0" y="0"/>
                </a:lnTo>
                <a:lnTo>
                  <a:pt x="0" y="179451"/>
                </a:lnTo>
                <a:close/>
              </a:path>
            </a:pathLst>
          </a:custGeom>
          <a:solidFill>
            <a:srgbClr val="919191"/>
          </a:solidFill>
        </p:spPr>
        <p:txBody>
          <a:bodyPr wrap="square" lIns="0" tIns="0" rIns="0" bIns="0" rtlCol="0"/>
          <a:lstStyle/>
          <a:p>
            <a:endParaRPr sz="3811"/>
          </a:p>
        </p:txBody>
      </p:sp>
      <p:sp>
        <p:nvSpPr>
          <p:cNvPr id="36" name="object 36"/>
          <p:cNvSpPr txBox="1"/>
          <p:nvPr/>
        </p:nvSpPr>
        <p:spPr>
          <a:xfrm>
            <a:off x="2899942" y="12054912"/>
            <a:ext cx="2037976" cy="224096"/>
          </a:xfrm>
          <a:prstGeom prst="rect">
            <a:avLst/>
          </a:prstGeom>
        </p:spPr>
        <p:txBody>
          <a:bodyPr vert="horz" wrap="square" lIns="0" tIns="14792" rIns="0" bIns="0" rtlCol="0">
            <a:spAutoFit/>
          </a:bodyPr>
          <a:lstStyle/>
          <a:p>
            <a:pPr marL="674658">
              <a:spcBef>
                <a:spcPts val="116"/>
              </a:spcBef>
            </a:pPr>
            <a:r>
              <a:rPr sz="1359" b="1" spc="-13" dirty="0">
                <a:solidFill>
                  <a:srgbClr val="FFFFFF"/>
                </a:solidFill>
                <a:latin typeface="Arial"/>
                <a:cs typeface="Arial"/>
              </a:rPr>
              <a:t>Contacts</a:t>
            </a:r>
            <a:endParaRPr sz="1359">
              <a:latin typeface="Arial"/>
              <a:cs typeface="Arial"/>
            </a:endParaRPr>
          </a:p>
        </p:txBody>
      </p:sp>
      <p:sp>
        <p:nvSpPr>
          <p:cNvPr id="37" name="object 37"/>
          <p:cNvSpPr txBox="1"/>
          <p:nvPr/>
        </p:nvSpPr>
        <p:spPr>
          <a:xfrm>
            <a:off x="4996458" y="9019681"/>
            <a:ext cx="2099609" cy="201685"/>
          </a:xfrm>
          <a:prstGeom prst="rect">
            <a:avLst/>
          </a:prstGeom>
        </p:spPr>
        <p:txBody>
          <a:bodyPr vert="horz" wrap="square" lIns="0" tIns="22188" rIns="0" bIns="0" rtlCol="0">
            <a:spAutoFit/>
          </a:bodyPr>
          <a:lstStyle/>
          <a:p>
            <a:pPr marL="327057">
              <a:spcBef>
                <a:spcPts val="175"/>
              </a:spcBef>
            </a:pPr>
            <a:r>
              <a:rPr sz="1165" spc="19" dirty="0">
                <a:solidFill>
                  <a:srgbClr val="010202"/>
                </a:solidFill>
                <a:latin typeface="Arial"/>
                <a:cs typeface="Arial"/>
              </a:rPr>
              <a:t>Banerjee</a:t>
            </a:r>
            <a:r>
              <a:rPr sz="1165" spc="6" dirty="0">
                <a:solidFill>
                  <a:srgbClr val="010202"/>
                </a:solidFill>
                <a:latin typeface="Arial"/>
                <a:cs typeface="Arial"/>
              </a:rPr>
              <a:t> </a:t>
            </a:r>
            <a:r>
              <a:rPr sz="1165" spc="13" dirty="0">
                <a:solidFill>
                  <a:srgbClr val="010202"/>
                </a:solidFill>
                <a:latin typeface="Arial"/>
                <a:cs typeface="Arial"/>
              </a:rPr>
              <a:t>Laboratory</a:t>
            </a:r>
            <a:endParaRPr sz="1165">
              <a:latin typeface="Arial"/>
              <a:cs typeface="Arial"/>
            </a:endParaRPr>
          </a:p>
        </p:txBody>
      </p:sp>
      <p:sp>
        <p:nvSpPr>
          <p:cNvPr id="38" name="object 38"/>
          <p:cNvSpPr txBox="1"/>
          <p:nvPr/>
        </p:nvSpPr>
        <p:spPr>
          <a:xfrm>
            <a:off x="2899942" y="10817034"/>
            <a:ext cx="2037976" cy="1069004"/>
          </a:xfrm>
          <a:prstGeom prst="rect">
            <a:avLst/>
          </a:prstGeom>
        </p:spPr>
        <p:txBody>
          <a:bodyPr vert="horz" wrap="square" lIns="0" tIns="15614" rIns="0" bIns="0" rtlCol="0">
            <a:spAutoFit/>
          </a:bodyPr>
          <a:lstStyle/>
          <a:p>
            <a:pPr marL="189825" marR="254744">
              <a:lnSpc>
                <a:spcPct val="102299"/>
              </a:lnSpc>
              <a:spcBef>
                <a:spcPts val="123"/>
              </a:spcBef>
            </a:pPr>
            <a:r>
              <a:rPr sz="841" spc="6" dirty="0">
                <a:solidFill>
                  <a:srgbClr val="010202"/>
                </a:solidFill>
                <a:latin typeface="Arial"/>
                <a:cs typeface="Arial"/>
              </a:rPr>
              <a:t>Safey </a:t>
            </a:r>
            <a:r>
              <a:rPr sz="841" dirty="0">
                <a:solidFill>
                  <a:srgbClr val="010202"/>
                </a:solidFill>
                <a:latin typeface="Arial"/>
                <a:cs typeface="Arial"/>
              </a:rPr>
              <a:t>attire </a:t>
            </a:r>
            <a:r>
              <a:rPr sz="841" spc="6" dirty="0">
                <a:solidFill>
                  <a:srgbClr val="010202"/>
                </a:solidFill>
                <a:latin typeface="Arial"/>
                <a:cs typeface="Arial"/>
              </a:rPr>
              <a:t>(lab coat and </a:t>
            </a:r>
            <a:r>
              <a:rPr sz="841" dirty="0">
                <a:solidFill>
                  <a:srgbClr val="010202"/>
                </a:solidFill>
                <a:latin typeface="Arial"/>
                <a:cs typeface="Arial"/>
              </a:rPr>
              <a:t>long  pants, </a:t>
            </a:r>
            <a:r>
              <a:rPr sz="841" spc="6" dirty="0">
                <a:solidFill>
                  <a:srgbClr val="010202"/>
                </a:solidFill>
                <a:latin typeface="Arial"/>
                <a:cs typeface="Arial"/>
              </a:rPr>
              <a:t>closed-toe shoes) and </a:t>
            </a:r>
            <a:r>
              <a:rPr sz="841" dirty="0">
                <a:solidFill>
                  <a:srgbClr val="010202"/>
                </a:solidFill>
                <a:latin typeface="Arial"/>
                <a:cs typeface="Arial"/>
              </a:rPr>
              <a:t>lab  </a:t>
            </a:r>
            <a:r>
              <a:rPr sz="841" spc="6" dirty="0">
                <a:solidFill>
                  <a:srgbClr val="010202"/>
                </a:solidFill>
                <a:latin typeface="Arial"/>
                <a:cs typeface="Arial"/>
              </a:rPr>
              <a:t>safety </a:t>
            </a:r>
            <a:r>
              <a:rPr sz="841" dirty="0">
                <a:solidFill>
                  <a:srgbClr val="010202"/>
                </a:solidFill>
                <a:latin typeface="Arial"/>
                <a:cs typeface="Arial"/>
              </a:rPr>
              <a:t>glasses </a:t>
            </a:r>
            <a:r>
              <a:rPr sz="841" spc="6" dirty="0">
                <a:solidFill>
                  <a:srgbClr val="010202"/>
                </a:solidFill>
                <a:latin typeface="Arial"/>
                <a:cs typeface="Arial"/>
              </a:rPr>
              <a:t>to be worn </a:t>
            </a:r>
            <a:r>
              <a:rPr sz="841" dirty="0">
                <a:solidFill>
                  <a:srgbClr val="010202"/>
                </a:solidFill>
                <a:latin typeface="Arial"/>
                <a:cs typeface="Arial"/>
              </a:rPr>
              <a:t>at all  </a:t>
            </a:r>
            <a:r>
              <a:rPr sz="841" spc="6" dirty="0">
                <a:solidFill>
                  <a:srgbClr val="010202"/>
                </a:solidFill>
                <a:latin typeface="Arial"/>
                <a:cs typeface="Arial"/>
              </a:rPr>
              <a:t>times.</a:t>
            </a:r>
            <a:endParaRPr sz="841">
              <a:latin typeface="Arial"/>
              <a:cs typeface="Arial"/>
            </a:endParaRPr>
          </a:p>
          <a:p>
            <a:pPr marL="189825" marR="894068">
              <a:lnSpc>
                <a:spcPct val="202900"/>
              </a:lnSpc>
              <a:spcBef>
                <a:spcPts val="26"/>
              </a:spcBef>
            </a:pPr>
            <a:r>
              <a:rPr sz="841" spc="6" dirty="0">
                <a:solidFill>
                  <a:srgbClr val="010202"/>
                </a:solidFill>
                <a:latin typeface="Arial"/>
                <a:cs typeface="Arial"/>
              </a:rPr>
              <a:t>No </a:t>
            </a:r>
            <a:r>
              <a:rPr sz="841" dirty="0">
                <a:solidFill>
                  <a:srgbClr val="010202"/>
                </a:solidFill>
                <a:latin typeface="Arial"/>
                <a:cs typeface="Arial"/>
              </a:rPr>
              <a:t>gloves </a:t>
            </a:r>
            <a:r>
              <a:rPr sz="841" spc="6" dirty="0">
                <a:solidFill>
                  <a:srgbClr val="010202"/>
                </a:solidFill>
                <a:latin typeface="Arial"/>
                <a:cs typeface="Arial"/>
              </a:rPr>
              <a:t>on </a:t>
            </a:r>
            <a:r>
              <a:rPr sz="841" dirty="0">
                <a:solidFill>
                  <a:srgbClr val="010202"/>
                </a:solidFill>
                <a:latin typeface="Arial"/>
                <a:cs typeface="Arial"/>
              </a:rPr>
              <a:t>doors  </a:t>
            </a:r>
            <a:r>
              <a:rPr sz="841" spc="6" dirty="0">
                <a:solidFill>
                  <a:srgbClr val="010202"/>
                </a:solidFill>
                <a:latin typeface="Arial"/>
                <a:cs typeface="Arial"/>
              </a:rPr>
              <a:t>Keep </a:t>
            </a:r>
            <a:r>
              <a:rPr sz="841" dirty="0">
                <a:solidFill>
                  <a:srgbClr val="010202"/>
                </a:solidFill>
                <a:latin typeface="Arial"/>
                <a:cs typeface="Arial"/>
              </a:rPr>
              <a:t>doors</a:t>
            </a:r>
            <a:r>
              <a:rPr sz="841" spc="-45" dirty="0">
                <a:solidFill>
                  <a:srgbClr val="010202"/>
                </a:solidFill>
                <a:latin typeface="Arial"/>
                <a:cs typeface="Arial"/>
              </a:rPr>
              <a:t> </a:t>
            </a:r>
            <a:r>
              <a:rPr sz="841" spc="6" dirty="0">
                <a:solidFill>
                  <a:srgbClr val="010202"/>
                </a:solidFill>
                <a:latin typeface="Arial"/>
                <a:cs typeface="Arial"/>
              </a:rPr>
              <a:t>closed</a:t>
            </a:r>
            <a:endParaRPr sz="841">
              <a:latin typeface="Arial"/>
              <a:cs typeface="Arial"/>
            </a:endParaRPr>
          </a:p>
        </p:txBody>
      </p:sp>
      <p:sp>
        <p:nvSpPr>
          <p:cNvPr id="39" name="object 39"/>
          <p:cNvSpPr/>
          <p:nvPr/>
        </p:nvSpPr>
        <p:spPr>
          <a:xfrm>
            <a:off x="4960169" y="8903643"/>
            <a:ext cx="13970" cy="4716108"/>
          </a:xfrm>
          <a:custGeom>
            <a:avLst/>
            <a:gdLst/>
            <a:ahLst/>
            <a:cxnLst/>
            <a:rect l="l" t="t" r="r" b="b"/>
            <a:pathLst>
              <a:path w="10795" h="3644265">
                <a:moveTo>
                  <a:pt x="0" y="0"/>
                </a:moveTo>
                <a:lnTo>
                  <a:pt x="10579" y="3644138"/>
                </a:lnTo>
              </a:path>
            </a:pathLst>
          </a:custGeom>
          <a:ln w="34925">
            <a:solidFill>
              <a:srgbClr val="010202"/>
            </a:solidFill>
          </a:ln>
        </p:spPr>
        <p:txBody>
          <a:bodyPr wrap="square" lIns="0" tIns="0" rIns="0" bIns="0" rtlCol="0"/>
          <a:lstStyle/>
          <a:p>
            <a:endParaRPr sz="3811"/>
          </a:p>
        </p:txBody>
      </p:sp>
      <p:sp>
        <p:nvSpPr>
          <p:cNvPr id="40" name="object 40"/>
          <p:cNvSpPr/>
          <p:nvPr/>
        </p:nvSpPr>
        <p:spPr>
          <a:xfrm>
            <a:off x="2971626" y="10884721"/>
            <a:ext cx="48145" cy="47035"/>
          </a:xfrm>
          <a:prstGeom prst="rect">
            <a:avLst/>
          </a:prstGeom>
          <a:blipFill>
            <a:blip r:embed="rId5" cstate="print"/>
            <a:stretch>
              <a:fillRect/>
            </a:stretch>
          </a:blipFill>
        </p:spPr>
        <p:txBody>
          <a:bodyPr wrap="square" lIns="0" tIns="0" rIns="0" bIns="0" rtlCol="0"/>
          <a:lstStyle/>
          <a:p>
            <a:endParaRPr sz="3811"/>
          </a:p>
        </p:txBody>
      </p:sp>
      <p:sp>
        <p:nvSpPr>
          <p:cNvPr id="41" name="object 41"/>
          <p:cNvSpPr/>
          <p:nvPr/>
        </p:nvSpPr>
        <p:spPr>
          <a:xfrm>
            <a:off x="2971626" y="11802053"/>
            <a:ext cx="48145" cy="47005"/>
          </a:xfrm>
          <a:prstGeom prst="rect">
            <a:avLst/>
          </a:prstGeom>
          <a:blipFill>
            <a:blip r:embed="rId5" cstate="print"/>
            <a:stretch>
              <a:fillRect/>
            </a:stretch>
          </a:blipFill>
        </p:spPr>
        <p:txBody>
          <a:bodyPr wrap="square" lIns="0" tIns="0" rIns="0" bIns="0" rtlCol="0"/>
          <a:lstStyle/>
          <a:p>
            <a:endParaRPr sz="3811"/>
          </a:p>
        </p:txBody>
      </p:sp>
      <p:sp>
        <p:nvSpPr>
          <p:cNvPr id="42" name="object 42"/>
          <p:cNvSpPr/>
          <p:nvPr/>
        </p:nvSpPr>
        <p:spPr>
          <a:xfrm>
            <a:off x="2971626" y="11551169"/>
            <a:ext cx="48145" cy="48139"/>
          </a:xfrm>
          <a:prstGeom prst="rect">
            <a:avLst/>
          </a:prstGeom>
          <a:blipFill>
            <a:blip r:embed="rId6" cstate="print"/>
            <a:stretch>
              <a:fillRect/>
            </a:stretch>
          </a:blipFill>
        </p:spPr>
        <p:txBody>
          <a:bodyPr wrap="square" lIns="0" tIns="0" rIns="0" bIns="0" rtlCol="0"/>
          <a:lstStyle/>
          <a:p>
            <a:endParaRPr sz="3811"/>
          </a:p>
        </p:txBody>
      </p:sp>
      <p:sp>
        <p:nvSpPr>
          <p:cNvPr id="43" name="object 43"/>
          <p:cNvSpPr/>
          <p:nvPr/>
        </p:nvSpPr>
        <p:spPr>
          <a:xfrm>
            <a:off x="3020906" y="9796078"/>
            <a:ext cx="551048" cy="750370"/>
          </a:xfrm>
          <a:prstGeom prst="rect">
            <a:avLst/>
          </a:prstGeom>
          <a:blipFill>
            <a:blip r:embed="rId7" cstate="print"/>
            <a:stretch>
              <a:fillRect/>
            </a:stretch>
          </a:blipFill>
        </p:spPr>
        <p:txBody>
          <a:bodyPr wrap="square" lIns="0" tIns="0" rIns="0" bIns="0" rtlCol="0"/>
          <a:lstStyle/>
          <a:p>
            <a:endParaRPr sz="3811"/>
          </a:p>
        </p:txBody>
      </p:sp>
      <p:sp>
        <p:nvSpPr>
          <p:cNvPr id="44" name="object 44"/>
          <p:cNvSpPr/>
          <p:nvPr/>
        </p:nvSpPr>
        <p:spPr>
          <a:xfrm>
            <a:off x="3033478" y="9802191"/>
            <a:ext cx="525929" cy="726440"/>
          </a:xfrm>
          <a:custGeom>
            <a:avLst/>
            <a:gdLst/>
            <a:ahLst/>
            <a:cxnLst/>
            <a:rect l="l" t="t" r="r" b="b"/>
            <a:pathLst>
              <a:path w="406400" h="561340">
                <a:moveTo>
                  <a:pt x="0" y="561098"/>
                </a:moveTo>
                <a:lnTo>
                  <a:pt x="406336" y="561098"/>
                </a:lnTo>
                <a:lnTo>
                  <a:pt x="406336" y="0"/>
                </a:lnTo>
                <a:lnTo>
                  <a:pt x="0" y="0"/>
                </a:lnTo>
                <a:lnTo>
                  <a:pt x="0" y="561098"/>
                </a:lnTo>
                <a:close/>
              </a:path>
            </a:pathLst>
          </a:custGeom>
          <a:solidFill>
            <a:srgbClr val="4D4D4D"/>
          </a:solidFill>
        </p:spPr>
        <p:txBody>
          <a:bodyPr wrap="square" lIns="0" tIns="0" rIns="0" bIns="0" rtlCol="0"/>
          <a:lstStyle/>
          <a:p>
            <a:endParaRPr sz="3811"/>
          </a:p>
        </p:txBody>
      </p:sp>
      <p:sp>
        <p:nvSpPr>
          <p:cNvPr id="45" name="object 45"/>
          <p:cNvSpPr/>
          <p:nvPr/>
        </p:nvSpPr>
        <p:spPr>
          <a:xfrm>
            <a:off x="3642537" y="9803892"/>
            <a:ext cx="549925" cy="750420"/>
          </a:xfrm>
          <a:prstGeom prst="rect">
            <a:avLst/>
          </a:prstGeom>
          <a:blipFill>
            <a:blip r:embed="rId8" cstate="print"/>
            <a:stretch>
              <a:fillRect/>
            </a:stretch>
          </a:blipFill>
        </p:spPr>
        <p:txBody>
          <a:bodyPr wrap="square" lIns="0" tIns="0" rIns="0" bIns="0" rtlCol="0"/>
          <a:lstStyle/>
          <a:p>
            <a:endParaRPr sz="3811"/>
          </a:p>
        </p:txBody>
      </p:sp>
      <p:sp>
        <p:nvSpPr>
          <p:cNvPr id="46" name="object 46"/>
          <p:cNvSpPr/>
          <p:nvPr/>
        </p:nvSpPr>
        <p:spPr>
          <a:xfrm>
            <a:off x="3654651" y="9809850"/>
            <a:ext cx="525929" cy="726440"/>
          </a:xfrm>
          <a:custGeom>
            <a:avLst/>
            <a:gdLst/>
            <a:ahLst/>
            <a:cxnLst/>
            <a:rect l="l" t="t" r="r" b="b"/>
            <a:pathLst>
              <a:path w="406400" h="561340">
                <a:moveTo>
                  <a:pt x="0" y="561136"/>
                </a:moveTo>
                <a:lnTo>
                  <a:pt x="406311" y="561136"/>
                </a:lnTo>
                <a:lnTo>
                  <a:pt x="406311" y="0"/>
                </a:lnTo>
                <a:lnTo>
                  <a:pt x="0" y="0"/>
                </a:lnTo>
                <a:lnTo>
                  <a:pt x="0" y="561136"/>
                </a:lnTo>
                <a:close/>
              </a:path>
            </a:pathLst>
          </a:custGeom>
          <a:solidFill>
            <a:srgbClr val="4D4D4D"/>
          </a:solidFill>
        </p:spPr>
        <p:txBody>
          <a:bodyPr wrap="square" lIns="0" tIns="0" rIns="0" bIns="0" rtlCol="0"/>
          <a:lstStyle/>
          <a:p>
            <a:endParaRPr sz="3811"/>
          </a:p>
        </p:txBody>
      </p:sp>
      <p:sp>
        <p:nvSpPr>
          <p:cNvPr id="47" name="object 47"/>
          <p:cNvSpPr/>
          <p:nvPr/>
        </p:nvSpPr>
        <p:spPr>
          <a:xfrm>
            <a:off x="4263036" y="9802769"/>
            <a:ext cx="551042" cy="751534"/>
          </a:xfrm>
          <a:prstGeom prst="rect">
            <a:avLst/>
          </a:prstGeom>
          <a:blipFill>
            <a:blip r:embed="rId9" cstate="print"/>
            <a:stretch>
              <a:fillRect/>
            </a:stretch>
          </a:blipFill>
        </p:spPr>
        <p:txBody>
          <a:bodyPr wrap="square" lIns="0" tIns="0" rIns="0" bIns="0" rtlCol="0"/>
          <a:lstStyle/>
          <a:p>
            <a:endParaRPr sz="3811"/>
          </a:p>
        </p:txBody>
      </p:sp>
      <p:sp>
        <p:nvSpPr>
          <p:cNvPr id="48" name="object 48"/>
          <p:cNvSpPr/>
          <p:nvPr/>
        </p:nvSpPr>
        <p:spPr>
          <a:xfrm>
            <a:off x="4275790" y="9809192"/>
            <a:ext cx="525929" cy="726440"/>
          </a:xfrm>
          <a:custGeom>
            <a:avLst/>
            <a:gdLst/>
            <a:ahLst/>
            <a:cxnLst/>
            <a:rect l="l" t="t" r="r" b="b"/>
            <a:pathLst>
              <a:path w="406400" h="561340">
                <a:moveTo>
                  <a:pt x="0" y="561124"/>
                </a:moveTo>
                <a:lnTo>
                  <a:pt x="406311" y="561124"/>
                </a:lnTo>
                <a:lnTo>
                  <a:pt x="406311" y="0"/>
                </a:lnTo>
                <a:lnTo>
                  <a:pt x="0" y="0"/>
                </a:lnTo>
                <a:lnTo>
                  <a:pt x="0" y="561124"/>
                </a:lnTo>
                <a:close/>
              </a:path>
            </a:pathLst>
          </a:custGeom>
          <a:solidFill>
            <a:srgbClr val="4D4D4D"/>
          </a:solidFill>
        </p:spPr>
        <p:txBody>
          <a:bodyPr wrap="square" lIns="0" tIns="0" rIns="0" bIns="0" rtlCol="0"/>
          <a:lstStyle/>
          <a:p>
            <a:endParaRPr sz="3811"/>
          </a:p>
        </p:txBody>
      </p:sp>
      <p:sp>
        <p:nvSpPr>
          <p:cNvPr id="49" name="object 49"/>
          <p:cNvSpPr/>
          <p:nvPr/>
        </p:nvSpPr>
        <p:spPr>
          <a:xfrm>
            <a:off x="5272647" y="12147589"/>
            <a:ext cx="1525120" cy="1096035"/>
          </a:xfrm>
          <a:prstGeom prst="rect">
            <a:avLst/>
          </a:prstGeom>
          <a:blipFill>
            <a:blip r:embed="rId10" cstate="print"/>
            <a:stretch>
              <a:fillRect/>
            </a:stretch>
          </a:blipFill>
        </p:spPr>
        <p:txBody>
          <a:bodyPr wrap="square" lIns="0" tIns="0" rIns="0" bIns="0" rtlCol="0"/>
          <a:lstStyle/>
          <a:p>
            <a:endParaRPr sz="3811"/>
          </a:p>
        </p:txBody>
      </p:sp>
      <p:sp>
        <p:nvSpPr>
          <p:cNvPr id="50" name="object 50"/>
          <p:cNvSpPr/>
          <p:nvPr/>
        </p:nvSpPr>
        <p:spPr>
          <a:xfrm>
            <a:off x="5106656" y="9772250"/>
            <a:ext cx="523661" cy="523644"/>
          </a:xfrm>
          <a:prstGeom prst="rect">
            <a:avLst/>
          </a:prstGeom>
          <a:blipFill>
            <a:blip r:embed="rId11" cstate="print"/>
            <a:stretch>
              <a:fillRect/>
            </a:stretch>
          </a:blipFill>
        </p:spPr>
        <p:txBody>
          <a:bodyPr wrap="square" lIns="0" tIns="0" rIns="0" bIns="0" rtlCol="0"/>
          <a:lstStyle/>
          <a:p>
            <a:endParaRPr sz="3811"/>
          </a:p>
        </p:txBody>
      </p:sp>
      <p:sp>
        <p:nvSpPr>
          <p:cNvPr id="51" name="object 51"/>
          <p:cNvSpPr/>
          <p:nvPr/>
        </p:nvSpPr>
        <p:spPr>
          <a:xfrm>
            <a:off x="6609440" y="10511934"/>
            <a:ext cx="194758" cy="238312"/>
          </a:xfrm>
          <a:custGeom>
            <a:avLst/>
            <a:gdLst/>
            <a:ahLst/>
            <a:cxnLst/>
            <a:rect l="l" t="t" r="r" b="b"/>
            <a:pathLst>
              <a:path w="150495" h="184150">
                <a:moveTo>
                  <a:pt x="144531" y="150266"/>
                </a:moveTo>
                <a:lnTo>
                  <a:pt x="122681" y="150266"/>
                </a:lnTo>
                <a:lnTo>
                  <a:pt x="114325" y="165887"/>
                </a:lnTo>
                <a:lnTo>
                  <a:pt x="103339" y="176707"/>
                </a:lnTo>
                <a:lnTo>
                  <a:pt x="96914" y="181482"/>
                </a:lnTo>
                <a:lnTo>
                  <a:pt x="92443" y="184061"/>
                </a:lnTo>
                <a:lnTo>
                  <a:pt x="102120" y="184061"/>
                </a:lnTo>
                <a:lnTo>
                  <a:pt x="112661" y="182181"/>
                </a:lnTo>
                <a:lnTo>
                  <a:pt x="123723" y="176783"/>
                </a:lnTo>
                <a:lnTo>
                  <a:pt x="134188" y="169557"/>
                </a:lnTo>
                <a:lnTo>
                  <a:pt x="142874" y="155676"/>
                </a:lnTo>
                <a:lnTo>
                  <a:pt x="144531" y="150266"/>
                </a:lnTo>
                <a:close/>
              </a:path>
              <a:path w="150495" h="184150">
                <a:moveTo>
                  <a:pt x="0" y="105117"/>
                </a:moveTo>
                <a:lnTo>
                  <a:pt x="12204" y="152742"/>
                </a:lnTo>
                <a:lnTo>
                  <a:pt x="49377" y="182105"/>
                </a:lnTo>
                <a:lnTo>
                  <a:pt x="76949" y="183857"/>
                </a:lnTo>
                <a:lnTo>
                  <a:pt x="64007" y="181482"/>
                </a:lnTo>
                <a:lnTo>
                  <a:pt x="53492" y="176352"/>
                </a:lnTo>
                <a:lnTo>
                  <a:pt x="42837" y="163677"/>
                </a:lnTo>
                <a:lnTo>
                  <a:pt x="36296" y="148640"/>
                </a:lnTo>
                <a:lnTo>
                  <a:pt x="54405" y="148640"/>
                </a:lnTo>
                <a:lnTo>
                  <a:pt x="51142" y="142963"/>
                </a:lnTo>
                <a:lnTo>
                  <a:pt x="48591" y="135547"/>
                </a:lnTo>
                <a:lnTo>
                  <a:pt x="48594" y="135343"/>
                </a:lnTo>
                <a:lnTo>
                  <a:pt x="50228" y="128396"/>
                </a:lnTo>
                <a:lnTo>
                  <a:pt x="50441" y="124701"/>
                </a:lnTo>
                <a:lnTo>
                  <a:pt x="29946" y="124701"/>
                </a:lnTo>
                <a:lnTo>
                  <a:pt x="17754" y="122935"/>
                </a:lnTo>
                <a:lnTo>
                  <a:pt x="10921" y="117665"/>
                </a:lnTo>
                <a:lnTo>
                  <a:pt x="6591" y="111925"/>
                </a:lnTo>
                <a:lnTo>
                  <a:pt x="0" y="105117"/>
                </a:lnTo>
                <a:close/>
              </a:path>
              <a:path w="150495" h="184150">
                <a:moveTo>
                  <a:pt x="135248" y="120624"/>
                </a:moveTo>
                <a:lnTo>
                  <a:pt x="112293" y="120624"/>
                </a:lnTo>
                <a:lnTo>
                  <a:pt x="112293" y="135547"/>
                </a:lnTo>
                <a:lnTo>
                  <a:pt x="108546" y="146748"/>
                </a:lnTo>
                <a:lnTo>
                  <a:pt x="104152" y="152742"/>
                </a:lnTo>
                <a:lnTo>
                  <a:pt x="99555" y="157340"/>
                </a:lnTo>
                <a:lnTo>
                  <a:pt x="107530" y="157429"/>
                </a:lnTo>
                <a:lnTo>
                  <a:pt x="114541" y="155460"/>
                </a:lnTo>
                <a:lnTo>
                  <a:pt x="122681" y="150266"/>
                </a:lnTo>
                <a:lnTo>
                  <a:pt x="144531" y="150266"/>
                </a:lnTo>
                <a:lnTo>
                  <a:pt x="148285" y="138010"/>
                </a:lnTo>
                <a:lnTo>
                  <a:pt x="148829" y="129908"/>
                </a:lnTo>
                <a:lnTo>
                  <a:pt x="128993" y="129908"/>
                </a:lnTo>
                <a:lnTo>
                  <a:pt x="135248" y="120624"/>
                </a:lnTo>
                <a:close/>
              </a:path>
              <a:path w="150495" h="184150">
                <a:moveTo>
                  <a:pt x="54405" y="148640"/>
                </a:moveTo>
                <a:lnTo>
                  <a:pt x="36296" y="148640"/>
                </a:lnTo>
                <a:lnTo>
                  <a:pt x="43091" y="153631"/>
                </a:lnTo>
                <a:lnTo>
                  <a:pt x="49453" y="155841"/>
                </a:lnTo>
                <a:lnTo>
                  <a:pt x="61036" y="157200"/>
                </a:lnTo>
                <a:lnTo>
                  <a:pt x="54609" y="148996"/>
                </a:lnTo>
                <a:lnTo>
                  <a:pt x="54405" y="148640"/>
                </a:lnTo>
                <a:close/>
              </a:path>
              <a:path w="150495" h="184150">
                <a:moveTo>
                  <a:pt x="120668" y="87998"/>
                </a:moveTo>
                <a:lnTo>
                  <a:pt x="75222" y="87998"/>
                </a:lnTo>
                <a:lnTo>
                  <a:pt x="82422" y="95135"/>
                </a:lnTo>
                <a:lnTo>
                  <a:pt x="89306" y="105524"/>
                </a:lnTo>
                <a:lnTo>
                  <a:pt x="92689" y="119710"/>
                </a:lnTo>
                <a:lnTo>
                  <a:pt x="92684" y="141363"/>
                </a:lnTo>
                <a:lnTo>
                  <a:pt x="98488" y="135343"/>
                </a:lnTo>
                <a:lnTo>
                  <a:pt x="108800" y="128536"/>
                </a:lnTo>
                <a:lnTo>
                  <a:pt x="112293" y="120624"/>
                </a:lnTo>
                <a:lnTo>
                  <a:pt x="135248" y="120624"/>
                </a:lnTo>
                <a:lnTo>
                  <a:pt x="135864" y="119710"/>
                </a:lnTo>
                <a:lnTo>
                  <a:pt x="139572" y="112471"/>
                </a:lnTo>
                <a:lnTo>
                  <a:pt x="142963" y="98272"/>
                </a:lnTo>
                <a:lnTo>
                  <a:pt x="142844" y="97523"/>
                </a:lnTo>
                <a:lnTo>
                  <a:pt x="116776" y="97523"/>
                </a:lnTo>
                <a:lnTo>
                  <a:pt x="120668" y="87998"/>
                </a:lnTo>
                <a:close/>
              </a:path>
              <a:path w="150495" h="184150">
                <a:moveTo>
                  <a:pt x="68780" y="120903"/>
                </a:moveTo>
                <a:lnTo>
                  <a:pt x="50660" y="120903"/>
                </a:lnTo>
                <a:lnTo>
                  <a:pt x="53514" y="128396"/>
                </a:lnTo>
                <a:lnTo>
                  <a:pt x="53587" y="128536"/>
                </a:lnTo>
                <a:lnTo>
                  <a:pt x="57683" y="134391"/>
                </a:lnTo>
                <a:lnTo>
                  <a:pt x="69875" y="141160"/>
                </a:lnTo>
                <a:lnTo>
                  <a:pt x="68135" y="130949"/>
                </a:lnTo>
                <a:lnTo>
                  <a:pt x="68023" y="124701"/>
                </a:lnTo>
                <a:lnTo>
                  <a:pt x="68071" y="122935"/>
                </a:lnTo>
                <a:lnTo>
                  <a:pt x="68780" y="120903"/>
                </a:lnTo>
                <a:close/>
              </a:path>
              <a:path w="150495" h="184150">
                <a:moveTo>
                  <a:pt x="149986" y="112699"/>
                </a:moveTo>
                <a:lnTo>
                  <a:pt x="148031" y="121665"/>
                </a:lnTo>
                <a:lnTo>
                  <a:pt x="141287" y="126352"/>
                </a:lnTo>
                <a:lnTo>
                  <a:pt x="128993" y="129908"/>
                </a:lnTo>
                <a:lnTo>
                  <a:pt x="148829" y="129908"/>
                </a:lnTo>
                <a:lnTo>
                  <a:pt x="149986" y="112699"/>
                </a:lnTo>
                <a:close/>
              </a:path>
              <a:path w="150495" h="184150">
                <a:moveTo>
                  <a:pt x="18287" y="66192"/>
                </a:moveTo>
                <a:lnTo>
                  <a:pt x="19715" y="81165"/>
                </a:lnTo>
                <a:lnTo>
                  <a:pt x="19807" y="85991"/>
                </a:lnTo>
                <a:lnTo>
                  <a:pt x="19888" y="93522"/>
                </a:lnTo>
                <a:lnTo>
                  <a:pt x="21170" y="103822"/>
                </a:lnTo>
                <a:lnTo>
                  <a:pt x="25018" y="114236"/>
                </a:lnTo>
                <a:lnTo>
                  <a:pt x="29946" y="124701"/>
                </a:lnTo>
                <a:lnTo>
                  <a:pt x="50441" y="124701"/>
                </a:lnTo>
                <a:lnTo>
                  <a:pt x="50660" y="120903"/>
                </a:lnTo>
                <a:lnTo>
                  <a:pt x="68780" y="120903"/>
                </a:lnTo>
                <a:lnTo>
                  <a:pt x="75222" y="102438"/>
                </a:lnTo>
                <a:lnTo>
                  <a:pt x="75222" y="90220"/>
                </a:lnTo>
                <a:lnTo>
                  <a:pt x="40614" y="90220"/>
                </a:lnTo>
                <a:lnTo>
                  <a:pt x="34391" y="86220"/>
                </a:lnTo>
                <a:lnTo>
                  <a:pt x="25768" y="73812"/>
                </a:lnTo>
                <a:lnTo>
                  <a:pt x="18287" y="66192"/>
                </a:lnTo>
                <a:close/>
              </a:path>
              <a:path w="150495" h="184150">
                <a:moveTo>
                  <a:pt x="137553" y="74853"/>
                </a:moveTo>
                <a:lnTo>
                  <a:pt x="131825" y="86042"/>
                </a:lnTo>
                <a:lnTo>
                  <a:pt x="124904" y="92925"/>
                </a:lnTo>
                <a:lnTo>
                  <a:pt x="116776" y="97523"/>
                </a:lnTo>
                <a:lnTo>
                  <a:pt x="142844" y="97523"/>
                </a:lnTo>
                <a:lnTo>
                  <a:pt x="141363" y="88188"/>
                </a:lnTo>
                <a:lnTo>
                  <a:pt x="137553" y="74853"/>
                </a:lnTo>
                <a:close/>
              </a:path>
              <a:path w="150495" h="184150">
                <a:moveTo>
                  <a:pt x="39230" y="39268"/>
                </a:moveTo>
                <a:lnTo>
                  <a:pt x="41020" y="48259"/>
                </a:lnTo>
                <a:lnTo>
                  <a:pt x="39115" y="57416"/>
                </a:lnTo>
                <a:lnTo>
                  <a:pt x="37706" y="69227"/>
                </a:lnTo>
                <a:lnTo>
                  <a:pt x="37566" y="81165"/>
                </a:lnTo>
                <a:lnTo>
                  <a:pt x="40614" y="90220"/>
                </a:lnTo>
                <a:lnTo>
                  <a:pt x="75222" y="90220"/>
                </a:lnTo>
                <a:lnTo>
                  <a:pt x="75222" y="87998"/>
                </a:lnTo>
                <a:lnTo>
                  <a:pt x="120668" y="87998"/>
                </a:lnTo>
                <a:lnTo>
                  <a:pt x="121394" y="86220"/>
                </a:lnTo>
                <a:lnTo>
                  <a:pt x="121520" y="81165"/>
                </a:lnTo>
                <a:lnTo>
                  <a:pt x="121536" y="78765"/>
                </a:lnTo>
                <a:lnTo>
                  <a:pt x="96469" y="78765"/>
                </a:lnTo>
                <a:lnTo>
                  <a:pt x="97142" y="74498"/>
                </a:lnTo>
                <a:lnTo>
                  <a:pt x="60769" y="74498"/>
                </a:lnTo>
                <a:lnTo>
                  <a:pt x="55359" y="63614"/>
                </a:lnTo>
                <a:lnTo>
                  <a:pt x="53873" y="53784"/>
                </a:lnTo>
                <a:lnTo>
                  <a:pt x="50774" y="45834"/>
                </a:lnTo>
                <a:lnTo>
                  <a:pt x="46177" y="40957"/>
                </a:lnTo>
                <a:lnTo>
                  <a:pt x="39230" y="39268"/>
                </a:lnTo>
                <a:close/>
              </a:path>
              <a:path w="150495" h="184150">
                <a:moveTo>
                  <a:pt x="112458" y="41198"/>
                </a:moveTo>
                <a:lnTo>
                  <a:pt x="110604" y="58915"/>
                </a:lnTo>
                <a:lnTo>
                  <a:pt x="107010" y="71564"/>
                </a:lnTo>
                <a:lnTo>
                  <a:pt x="101828" y="76746"/>
                </a:lnTo>
                <a:lnTo>
                  <a:pt x="96469" y="78765"/>
                </a:lnTo>
                <a:lnTo>
                  <a:pt x="121536" y="78765"/>
                </a:lnTo>
                <a:lnTo>
                  <a:pt x="121589" y="70751"/>
                </a:lnTo>
                <a:lnTo>
                  <a:pt x="119837" y="55575"/>
                </a:lnTo>
                <a:lnTo>
                  <a:pt x="112458" y="41198"/>
                </a:lnTo>
                <a:close/>
              </a:path>
              <a:path w="150495" h="184150">
                <a:moveTo>
                  <a:pt x="75082" y="0"/>
                </a:moveTo>
                <a:lnTo>
                  <a:pt x="71361" y="11087"/>
                </a:lnTo>
                <a:lnTo>
                  <a:pt x="69456" y="19291"/>
                </a:lnTo>
                <a:lnTo>
                  <a:pt x="69430" y="39408"/>
                </a:lnTo>
                <a:lnTo>
                  <a:pt x="67856" y="54482"/>
                </a:lnTo>
                <a:lnTo>
                  <a:pt x="65582" y="63703"/>
                </a:lnTo>
                <a:lnTo>
                  <a:pt x="60769" y="74498"/>
                </a:lnTo>
                <a:lnTo>
                  <a:pt x="97142" y="74498"/>
                </a:lnTo>
                <a:lnTo>
                  <a:pt x="98170" y="67983"/>
                </a:lnTo>
                <a:lnTo>
                  <a:pt x="96824" y="58534"/>
                </a:lnTo>
                <a:lnTo>
                  <a:pt x="89560" y="37909"/>
                </a:lnTo>
                <a:lnTo>
                  <a:pt x="78727" y="17652"/>
                </a:lnTo>
                <a:lnTo>
                  <a:pt x="75082" y="0"/>
                </a:lnTo>
                <a:close/>
              </a:path>
            </a:pathLst>
          </a:custGeom>
          <a:solidFill>
            <a:srgbClr val="010202"/>
          </a:solidFill>
        </p:spPr>
        <p:txBody>
          <a:bodyPr wrap="square" lIns="0" tIns="0" rIns="0" bIns="0" rtlCol="0"/>
          <a:lstStyle/>
          <a:p>
            <a:endParaRPr sz="3811"/>
          </a:p>
        </p:txBody>
      </p:sp>
      <p:sp>
        <p:nvSpPr>
          <p:cNvPr id="52" name="object 52"/>
          <p:cNvSpPr/>
          <p:nvPr/>
        </p:nvSpPr>
        <p:spPr>
          <a:xfrm>
            <a:off x="6632331" y="10774101"/>
            <a:ext cx="157779" cy="0"/>
          </a:xfrm>
          <a:custGeom>
            <a:avLst/>
            <a:gdLst/>
            <a:ahLst/>
            <a:cxnLst/>
            <a:rect l="l" t="t" r="r" b="b"/>
            <a:pathLst>
              <a:path w="121920">
                <a:moveTo>
                  <a:pt x="0" y="0"/>
                </a:moveTo>
                <a:lnTo>
                  <a:pt x="121856" y="0"/>
                </a:lnTo>
              </a:path>
            </a:pathLst>
          </a:custGeom>
          <a:ln w="12509">
            <a:solidFill>
              <a:srgbClr val="010202"/>
            </a:solidFill>
          </a:ln>
        </p:spPr>
        <p:txBody>
          <a:bodyPr wrap="square" lIns="0" tIns="0" rIns="0" bIns="0" rtlCol="0"/>
          <a:lstStyle/>
          <a:p>
            <a:endParaRPr sz="3811"/>
          </a:p>
        </p:txBody>
      </p:sp>
      <p:sp>
        <p:nvSpPr>
          <p:cNvPr id="53" name="object 53"/>
          <p:cNvSpPr/>
          <p:nvPr/>
        </p:nvSpPr>
        <p:spPr>
          <a:xfrm>
            <a:off x="6444350" y="10406583"/>
            <a:ext cx="524286" cy="524286"/>
          </a:xfrm>
          <a:custGeom>
            <a:avLst/>
            <a:gdLst/>
            <a:ahLst/>
            <a:cxnLst/>
            <a:rect l="l" t="t" r="r" b="b"/>
            <a:pathLst>
              <a:path w="405129" h="405129">
                <a:moveTo>
                  <a:pt x="202298" y="0"/>
                </a:moveTo>
                <a:lnTo>
                  <a:pt x="0" y="202323"/>
                </a:lnTo>
                <a:lnTo>
                  <a:pt x="202298" y="404672"/>
                </a:lnTo>
                <a:lnTo>
                  <a:pt x="234361" y="372605"/>
                </a:lnTo>
                <a:lnTo>
                  <a:pt x="202298" y="372605"/>
                </a:lnTo>
                <a:lnTo>
                  <a:pt x="32054" y="202323"/>
                </a:lnTo>
                <a:lnTo>
                  <a:pt x="202298" y="32080"/>
                </a:lnTo>
                <a:lnTo>
                  <a:pt x="234378" y="32080"/>
                </a:lnTo>
                <a:lnTo>
                  <a:pt x="202298" y="0"/>
                </a:lnTo>
                <a:close/>
              </a:path>
              <a:path w="405129" h="405129">
                <a:moveTo>
                  <a:pt x="234378" y="32080"/>
                </a:moveTo>
                <a:lnTo>
                  <a:pt x="202298" y="32080"/>
                </a:lnTo>
                <a:lnTo>
                  <a:pt x="372567" y="202323"/>
                </a:lnTo>
                <a:lnTo>
                  <a:pt x="202298" y="372605"/>
                </a:lnTo>
                <a:lnTo>
                  <a:pt x="234361" y="372605"/>
                </a:lnTo>
                <a:lnTo>
                  <a:pt x="404622" y="202323"/>
                </a:lnTo>
                <a:lnTo>
                  <a:pt x="234378" y="32080"/>
                </a:lnTo>
                <a:close/>
              </a:path>
            </a:pathLst>
          </a:custGeom>
          <a:solidFill>
            <a:srgbClr val="EF4135"/>
          </a:solidFill>
        </p:spPr>
        <p:txBody>
          <a:bodyPr wrap="square" lIns="0" tIns="0" rIns="0" bIns="0" rtlCol="0"/>
          <a:lstStyle/>
          <a:p>
            <a:endParaRPr sz="3811"/>
          </a:p>
        </p:txBody>
      </p:sp>
      <p:sp>
        <p:nvSpPr>
          <p:cNvPr id="54" name="object 54"/>
          <p:cNvSpPr/>
          <p:nvPr/>
        </p:nvSpPr>
        <p:spPr>
          <a:xfrm>
            <a:off x="5910717" y="9978218"/>
            <a:ext cx="253250" cy="98874"/>
          </a:xfrm>
          <a:prstGeom prst="rect">
            <a:avLst/>
          </a:prstGeom>
          <a:blipFill>
            <a:blip r:embed="rId12" cstate="print"/>
            <a:stretch>
              <a:fillRect/>
            </a:stretch>
          </a:blipFill>
        </p:spPr>
        <p:txBody>
          <a:bodyPr wrap="square" lIns="0" tIns="0" rIns="0" bIns="0" rtlCol="0"/>
          <a:lstStyle/>
          <a:p>
            <a:endParaRPr sz="3811"/>
          </a:p>
        </p:txBody>
      </p:sp>
      <p:sp>
        <p:nvSpPr>
          <p:cNvPr id="55" name="object 55"/>
          <p:cNvSpPr/>
          <p:nvPr/>
        </p:nvSpPr>
        <p:spPr>
          <a:xfrm>
            <a:off x="5775511" y="9772235"/>
            <a:ext cx="524286" cy="524286"/>
          </a:xfrm>
          <a:custGeom>
            <a:avLst/>
            <a:gdLst/>
            <a:ahLst/>
            <a:cxnLst/>
            <a:rect l="l" t="t" r="r" b="b"/>
            <a:pathLst>
              <a:path w="405129" h="405129">
                <a:moveTo>
                  <a:pt x="202336" y="0"/>
                </a:moveTo>
                <a:lnTo>
                  <a:pt x="0" y="202374"/>
                </a:lnTo>
                <a:lnTo>
                  <a:pt x="202336" y="404710"/>
                </a:lnTo>
                <a:lnTo>
                  <a:pt x="234408" y="372630"/>
                </a:lnTo>
                <a:lnTo>
                  <a:pt x="202336" y="372630"/>
                </a:lnTo>
                <a:lnTo>
                  <a:pt x="32054" y="202374"/>
                </a:lnTo>
                <a:lnTo>
                  <a:pt x="202336" y="32067"/>
                </a:lnTo>
                <a:lnTo>
                  <a:pt x="234389" y="32067"/>
                </a:lnTo>
                <a:lnTo>
                  <a:pt x="202336" y="0"/>
                </a:lnTo>
                <a:close/>
              </a:path>
              <a:path w="405129" h="405129">
                <a:moveTo>
                  <a:pt x="234389" y="32067"/>
                </a:moveTo>
                <a:lnTo>
                  <a:pt x="202336" y="32067"/>
                </a:lnTo>
                <a:lnTo>
                  <a:pt x="372579" y="202374"/>
                </a:lnTo>
                <a:lnTo>
                  <a:pt x="202336" y="372630"/>
                </a:lnTo>
                <a:lnTo>
                  <a:pt x="234408" y="372630"/>
                </a:lnTo>
                <a:lnTo>
                  <a:pt x="404621" y="202374"/>
                </a:lnTo>
                <a:lnTo>
                  <a:pt x="234389" y="32067"/>
                </a:lnTo>
                <a:close/>
              </a:path>
            </a:pathLst>
          </a:custGeom>
          <a:solidFill>
            <a:srgbClr val="EF4135"/>
          </a:solidFill>
        </p:spPr>
        <p:txBody>
          <a:bodyPr wrap="square" lIns="0" tIns="0" rIns="0" bIns="0" rtlCol="0"/>
          <a:lstStyle/>
          <a:p>
            <a:endParaRPr sz="3811"/>
          </a:p>
        </p:txBody>
      </p:sp>
      <p:sp>
        <p:nvSpPr>
          <p:cNvPr id="56" name="object 56"/>
          <p:cNvSpPr/>
          <p:nvPr/>
        </p:nvSpPr>
        <p:spPr>
          <a:xfrm>
            <a:off x="6444350" y="9772250"/>
            <a:ext cx="524286" cy="524286"/>
          </a:xfrm>
          <a:custGeom>
            <a:avLst/>
            <a:gdLst/>
            <a:ahLst/>
            <a:cxnLst/>
            <a:rect l="l" t="t" r="r" b="b"/>
            <a:pathLst>
              <a:path w="405129" h="405129">
                <a:moveTo>
                  <a:pt x="202311" y="0"/>
                </a:moveTo>
                <a:lnTo>
                  <a:pt x="0" y="202336"/>
                </a:lnTo>
                <a:lnTo>
                  <a:pt x="202311" y="404634"/>
                </a:lnTo>
                <a:lnTo>
                  <a:pt x="234355" y="372592"/>
                </a:lnTo>
                <a:lnTo>
                  <a:pt x="202311" y="372592"/>
                </a:lnTo>
                <a:lnTo>
                  <a:pt x="32054" y="202336"/>
                </a:lnTo>
                <a:lnTo>
                  <a:pt x="202311" y="32067"/>
                </a:lnTo>
                <a:lnTo>
                  <a:pt x="234374" y="32067"/>
                </a:lnTo>
                <a:lnTo>
                  <a:pt x="202311" y="0"/>
                </a:lnTo>
                <a:close/>
              </a:path>
              <a:path w="405129" h="405129">
                <a:moveTo>
                  <a:pt x="234374" y="32067"/>
                </a:moveTo>
                <a:lnTo>
                  <a:pt x="202311" y="32067"/>
                </a:lnTo>
                <a:lnTo>
                  <a:pt x="372567" y="202336"/>
                </a:lnTo>
                <a:lnTo>
                  <a:pt x="202311" y="372592"/>
                </a:lnTo>
                <a:lnTo>
                  <a:pt x="234355" y="372592"/>
                </a:lnTo>
                <a:lnTo>
                  <a:pt x="404622" y="202336"/>
                </a:lnTo>
                <a:lnTo>
                  <a:pt x="234374" y="32067"/>
                </a:lnTo>
                <a:close/>
              </a:path>
            </a:pathLst>
          </a:custGeom>
          <a:solidFill>
            <a:srgbClr val="EF4135"/>
          </a:solidFill>
        </p:spPr>
        <p:txBody>
          <a:bodyPr wrap="square" lIns="0" tIns="0" rIns="0" bIns="0" rtlCol="0"/>
          <a:lstStyle/>
          <a:p>
            <a:endParaRPr sz="3811"/>
          </a:p>
        </p:txBody>
      </p:sp>
      <p:sp>
        <p:nvSpPr>
          <p:cNvPr id="57" name="object 57"/>
          <p:cNvSpPr/>
          <p:nvPr/>
        </p:nvSpPr>
        <p:spPr>
          <a:xfrm>
            <a:off x="6595332" y="9905735"/>
            <a:ext cx="227990" cy="226379"/>
          </a:xfrm>
          <a:prstGeom prst="rect">
            <a:avLst/>
          </a:prstGeom>
          <a:blipFill>
            <a:blip r:embed="rId13" cstate="print"/>
            <a:stretch>
              <a:fillRect/>
            </a:stretch>
          </a:blipFill>
        </p:spPr>
        <p:txBody>
          <a:bodyPr wrap="square" lIns="0" tIns="0" rIns="0" bIns="0" rtlCol="0"/>
          <a:lstStyle/>
          <a:p>
            <a:endParaRPr sz="3811"/>
          </a:p>
        </p:txBody>
      </p:sp>
      <p:sp>
        <p:nvSpPr>
          <p:cNvPr id="58" name="object 58"/>
          <p:cNvSpPr/>
          <p:nvPr/>
        </p:nvSpPr>
        <p:spPr>
          <a:xfrm>
            <a:off x="3015074" y="9805032"/>
            <a:ext cx="597583" cy="865189"/>
          </a:xfrm>
          <a:prstGeom prst="rect">
            <a:avLst/>
          </a:prstGeom>
          <a:blipFill>
            <a:blip r:embed="rId14" cstate="print"/>
            <a:stretch>
              <a:fillRect/>
            </a:stretch>
          </a:blipFill>
        </p:spPr>
        <p:txBody>
          <a:bodyPr wrap="square" lIns="0" tIns="0" rIns="0" bIns="0" rtlCol="0"/>
          <a:lstStyle/>
          <a:p>
            <a:endParaRPr sz="3811"/>
          </a:p>
        </p:txBody>
      </p:sp>
      <p:sp>
        <p:nvSpPr>
          <p:cNvPr id="59" name="object 59"/>
          <p:cNvSpPr/>
          <p:nvPr/>
        </p:nvSpPr>
        <p:spPr>
          <a:xfrm>
            <a:off x="3651973" y="9799151"/>
            <a:ext cx="601772" cy="645726"/>
          </a:xfrm>
          <a:prstGeom prst="rect">
            <a:avLst/>
          </a:prstGeom>
          <a:blipFill>
            <a:blip r:embed="rId15" cstate="print"/>
            <a:stretch>
              <a:fillRect/>
            </a:stretch>
          </a:blipFill>
        </p:spPr>
        <p:txBody>
          <a:bodyPr wrap="square" lIns="0" tIns="0" rIns="0" bIns="0" rtlCol="0"/>
          <a:lstStyle/>
          <a:p>
            <a:endParaRPr sz="3811"/>
          </a:p>
        </p:txBody>
      </p:sp>
      <p:sp>
        <p:nvSpPr>
          <p:cNvPr id="60" name="object 60"/>
          <p:cNvSpPr/>
          <p:nvPr/>
        </p:nvSpPr>
        <p:spPr>
          <a:xfrm>
            <a:off x="4260191" y="9783043"/>
            <a:ext cx="559450" cy="856914"/>
          </a:xfrm>
          <a:prstGeom prst="rect">
            <a:avLst/>
          </a:prstGeom>
          <a:blipFill>
            <a:blip r:embed="rId16" cstate="print"/>
            <a:stretch>
              <a:fillRect/>
            </a:stretch>
          </a:blipFill>
        </p:spPr>
        <p:txBody>
          <a:bodyPr wrap="square" lIns="0" tIns="0" rIns="0" bIns="0" rtlCol="0"/>
          <a:lstStyle/>
          <a:p>
            <a:endParaRPr sz="3811"/>
          </a:p>
        </p:txBody>
      </p:sp>
      <p:sp>
        <p:nvSpPr>
          <p:cNvPr id="61" name="object 61"/>
          <p:cNvSpPr/>
          <p:nvPr/>
        </p:nvSpPr>
        <p:spPr>
          <a:xfrm>
            <a:off x="4270031" y="11262845"/>
            <a:ext cx="560926" cy="713899"/>
          </a:xfrm>
          <a:prstGeom prst="rect">
            <a:avLst/>
          </a:prstGeom>
          <a:blipFill>
            <a:blip r:embed="rId17" cstate="print"/>
            <a:stretch>
              <a:fillRect/>
            </a:stretch>
          </a:blipFill>
        </p:spPr>
        <p:txBody>
          <a:bodyPr wrap="square" lIns="0" tIns="0" rIns="0" bIns="0" rtlCol="0"/>
          <a:lstStyle/>
          <a:p>
            <a:endParaRPr sz="3811"/>
          </a:p>
        </p:txBody>
      </p:sp>
      <p:sp>
        <p:nvSpPr>
          <p:cNvPr id="62" name="object 62"/>
          <p:cNvSpPr txBox="1"/>
          <p:nvPr/>
        </p:nvSpPr>
        <p:spPr>
          <a:xfrm>
            <a:off x="4268129" y="13654935"/>
            <a:ext cx="1297566" cy="235758"/>
          </a:xfrm>
          <a:prstGeom prst="rect">
            <a:avLst/>
          </a:prstGeom>
        </p:spPr>
        <p:txBody>
          <a:bodyPr vert="horz" wrap="square" lIns="0" tIns="16435" rIns="0" bIns="0" rtlCol="0">
            <a:spAutoFit/>
          </a:bodyPr>
          <a:lstStyle/>
          <a:p>
            <a:pPr marL="16435">
              <a:spcBef>
                <a:spcPts val="129"/>
              </a:spcBef>
            </a:pPr>
            <a:r>
              <a:rPr sz="1424" i="1" spc="-13" dirty="0">
                <a:solidFill>
                  <a:srgbClr val="231F20"/>
                </a:solidFill>
                <a:latin typeface="Calibri"/>
                <a:cs typeface="Calibri"/>
              </a:rPr>
              <a:t>(final </a:t>
            </a:r>
            <a:r>
              <a:rPr sz="1424" i="1" spc="-6" dirty="0">
                <a:solidFill>
                  <a:srgbClr val="231F20"/>
                </a:solidFill>
                <a:latin typeface="Calibri"/>
                <a:cs typeface="Calibri"/>
              </a:rPr>
              <a:t>design</a:t>
            </a:r>
            <a:r>
              <a:rPr sz="1424" i="1" spc="-148" dirty="0">
                <a:solidFill>
                  <a:srgbClr val="231F20"/>
                </a:solidFill>
                <a:latin typeface="Calibri"/>
                <a:cs typeface="Calibri"/>
              </a:rPr>
              <a:t> </a:t>
            </a:r>
            <a:r>
              <a:rPr sz="1424" i="1" spc="-13" dirty="0">
                <a:solidFill>
                  <a:srgbClr val="231F20"/>
                </a:solidFill>
                <a:latin typeface="Calibri"/>
                <a:cs typeface="Calibri"/>
              </a:rPr>
              <a:t>TBD)</a:t>
            </a:r>
            <a:endParaRPr sz="1424">
              <a:latin typeface="Calibri"/>
              <a:cs typeface="Calibri"/>
            </a:endParaRPr>
          </a:p>
        </p:txBody>
      </p:sp>
      <p:sp>
        <p:nvSpPr>
          <p:cNvPr id="63" name="object 63"/>
          <p:cNvSpPr txBox="1"/>
          <p:nvPr/>
        </p:nvSpPr>
        <p:spPr>
          <a:xfrm>
            <a:off x="7231428" y="9442027"/>
            <a:ext cx="2700319" cy="674083"/>
          </a:xfrm>
          <a:prstGeom prst="rect">
            <a:avLst/>
          </a:prstGeom>
        </p:spPr>
        <p:txBody>
          <a:bodyPr vert="horz" wrap="square" lIns="0" tIns="16435" rIns="0" bIns="0" rtlCol="0">
            <a:spAutoFit/>
          </a:bodyPr>
          <a:lstStyle/>
          <a:p>
            <a:pPr marL="16435" marR="6574">
              <a:spcBef>
                <a:spcPts val="129"/>
              </a:spcBef>
            </a:pPr>
            <a:r>
              <a:rPr sz="1424" spc="-6" dirty="0">
                <a:solidFill>
                  <a:srgbClr val="231F20"/>
                </a:solidFill>
                <a:latin typeface="Calibri"/>
                <a:cs typeface="Calibri"/>
              </a:rPr>
              <a:t>Present </a:t>
            </a:r>
            <a:r>
              <a:rPr sz="1424" spc="13" dirty="0">
                <a:solidFill>
                  <a:srgbClr val="231F20"/>
                </a:solidFill>
                <a:latin typeface="Calibri"/>
                <a:cs typeface="Calibri"/>
              </a:rPr>
              <a:t>Hazards </a:t>
            </a:r>
            <a:r>
              <a:rPr sz="1424" spc="-19" dirty="0">
                <a:solidFill>
                  <a:srgbClr val="231F20"/>
                </a:solidFill>
                <a:latin typeface="Calibri"/>
                <a:cs typeface="Calibri"/>
              </a:rPr>
              <a:t>are </a:t>
            </a:r>
            <a:r>
              <a:rPr sz="1424" spc="6" dirty="0">
                <a:solidFill>
                  <a:srgbClr val="231F20"/>
                </a:solidFill>
                <a:latin typeface="Calibri"/>
                <a:cs typeface="Calibri"/>
              </a:rPr>
              <a:t>clearly </a:t>
            </a:r>
            <a:r>
              <a:rPr sz="1424" spc="19" dirty="0">
                <a:solidFill>
                  <a:srgbClr val="231F20"/>
                </a:solidFill>
                <a:latin typeface="Calibri"/>
                <a:cs typeface="Calibri"/>
              </a:rPr>
              <a:t>labeled  </a:t>
            </a:r>
            <a:r>
              <a:rPr sz="1424" spc="32" dirty="0">
                <a:solidFill>
                  <a:srgbClr val="231F20"/>
                </a:solidFill>
                <a:latin typeface="Calibri"/>
                <a:cs typeface="Calibri"/>
              </a:rPr>
              <a:t>and</a:t>
            </a:r>
            <a:r>
              <a:rPr sz="1424" spc="-39" dirty="0">
                <a:solidFill>
                  <a:srgbClr val="231F20"/>
                </a:solidFill>
                <a:latin typeface="Calibri"/>
                <a:cs typeface="Calibri"/>
              </a:rPr>
              <a:t> </a:t>
            </a:r>
            <a:r>
              <a:rPr sz="1424" spc="32" dirty="0">
                <a:solidFill>
                  <a:srgbClr val="231F20"/>
                </a:solidFill>
                <a:latin typeface="Calibri"/>
                <a:cs typeface="Calibri"/>
              </a:rPr>
              <a:t>combined</a:t>
            </a:r>
            <a:r>
              <a:rPr sz="1424" spc="-39" dirty="0">
                <a:solidFill>
                  <a:srgbClr val="231F20"/>
                </a:solidFill>
                <a:latin typeface="Calibri"/>
                <a:cs typeface="Calibri"/>
              </a:rPr>
              <a:t> </a:t>
            </a:r>
            <a:r>
              <a:rPr sz="1424" spc="19" dirty="0">
                <a:solidFill>
                  <a:srgbClr val="231F20"/>
                </a:solidFill>
                <a:latin typeface="Calibri"/>
                <a:cs typeface="Calibri"/>
              </a:rPr>
              <a:t>in</a:t>
            </a:r>
            <a:r>
              <a:rPr sz="1424" spc="-39" dirty="0">
                <a:solidFill>
                  <a:srgbClr val="231F20"/>
                </a:solidFill>
                <a:latin typeface="Calibri"/>
                <a:cs typeface="Calibri"/>
              </a:rPr>
              <a:t> </a:t>
            </a:r>
            <a:r>
              <a:rPr sz="1424" spc="26" dirty="0">
                <a:solidFill>
                  <a:srgbClr val="231F20"/>
                </a:solidFill>
                <a:latin typeface="Calibri"/>
                <a:cs typeface="Calibri"/>
              </a:rPr>
              <a:t>one</a:t>
            </a:r>
            <a:r>
              <a:rPr sz="1424" spc="-39" dirty="0">
                <a:solidFill>
                  <a:srgbClr val="231F20"/>
                </a:solidFill>
                <a:latin typeface="Calibri"/>
                <a:cs typeface="Calibri"/>
              </a:rPr>
              <a:t> </a:t>
            </a:r>
            <a:r>
              <a:rPr sz="1424" spc="19" dirty="0">
                <a:solidFill>
                  <a:srgbClr val="231F20"/>
                </a:solidFill>
                <a:latin typeface="Calibri"/>
                <a:cs typeface="Calibri"/>
              </a:rPr>
              <a:t>place</a:t>
            </a:r>
            <a:r>
              <a:rPr sz="1424" spc="-39" dirty="0">
                <a:solidFill>
                  <a:srgbClr val="231F20"/>
                </a:solidFill>
                <a:latin typeface="Calibri"/>
                <a:cs typeface="Calibri"/>
              </a:rPr>
              <a:t> </a:t>
            </a:r>
            <a:r>
              <a:rPr sz="1424" spc="-13" dirty="0">
                <a:solidFill>
                  <a:srgbClr val="231F20"/>
                </a:solidFill>
                <a:latin typeface="Calibri"/>
                <a:cs typeface="Calibri"/>
              </a:rPr>
              <a:t>for</a:t>
            </a:r>
            <a:r>
              <a:rPr sz="1424" spc="-39" dirty="0">
                <a:solidFill>
                  <a:srgbClr val="231F20"/>
                </a:solidFill>
                <a:latin typeface="Calibri"/>
                <a:cs typeface="Calibri"/>
              </a:rPr>
              <a:t> </a:t>
            </a:r>
            <a:r>
              <a:rPr sz="1424" spc="6" dirty="0">
                <a:solidFill>
                  <a:srgbClr val="231F20"/>
                </a:solidFill>
                <a:latin typeface="Calibri"/>
                <a:cs typeface="Calibri"/>
              </a:rPr>
              <a:t>easy  </a:t>
            </a:r>
            <a:r>
              <a:rPr sz="1424" spc="13" dirty="0">
                <a:solidFill>
                  <a:srgbClr val="231F20"/>
                </a:solidFill>
                <a:latin typeface="Calibri"/>
                <a:cs typeface="Calibri"/>
              </a:rPr>
              <a:t>identification</a:t>
            </a:r>
            <a:endParaRPr sz="1424" dirty="0">
              <a:latin typeface="Calibri"/>
              <a:cs typeface="Calibri"/>
            </a:endParaRPr>
          </a:p>
        </p:txBody>
      </p:sp>
      <p:sp>
        <p:nvSpPr>
          <p:cNvPr id="64" name="object 64"/>
          <p:cNvSpPr txBox="1"/>
          <p:nvPr/>
        </p:nvSpPr>
        <p:spPr>
          <a:xfrm>
            <a:off x="182135" y="9574726"/>
            <a:ext cx="2691279" cy="674083"/>
          </a:xfrm>
          <a:prstGeom prst="rect">
            <a:avLst/>
          </a:prstGeom>
        </p:spPr>
        <p:txBody>
          <a:bodyPr vert="horz" wrap="square" lIns="0" tIns="16435" rIns="0" bIns="0" rtlCol="0">
            <a:spAutoFit/>
          </a:bodyPr>
          <a:lstStyle/>
          <a:p>
            <a:pPr marL="16435" marR="6574">
              <a:spcBef>
                <a:spcPts val="129"/>
              </a:spcBef>
            </a:pPr>
            <a:r>
              <a:rPr sz="1424" spc="19" dirty="0">
                <a:solidFill>
                  <a:srgbClr val="231F20"/>
                </a:solidFill>
                <a:latin typeface="Calibri"/>
                <a:cs typeface="Calibri"/>
              </a:rPr>
              <a:t>Specific </a:t>
            </a:r>
            <a:r>
              <a:rPr sz="1424" spc="6" dirty="0">
                <a:solidFill>
                  <a:srgbClr val="231F20"/>
                </a:solidFill>
                <a:latin typeface="Calibri"/>
                <a:cs typeface="Calibri"/>
              </a:rPr>
              <a:t>Requirements </a:t>
            </a:r>
            <a:r>
              <a:rPr sz="1424" spc="-13" dirty="0">
                <a:solidFill>
                  <a:srgbClr val="231F20"/>
                </a:solidFill>
                <a:latin typeface="Calibri"/>
                <a:cs typeface="Calibri"/>
              </a:rPr>
              <a:t>for </a:t>
            </a:r>
            <a:r>
              <a:rPr sz="1424" spc="19" dirty="0">
                <a:solidFill>
                  <a:srgbClr val="231F20"/>
                </a:solidFill>
                <a:latin typeface="Calibri"/>
                <a:cs typeface="Calibri"/>
              </a:rPr>
              <a:t>lab</a:t>
            </a:r>
            <a:r>
              <a:rPr sz="1424" spc="-123" dirty="0">
                <a:solidFill>
                  <a:srgbClr val="231F20"/>
                </a:solidFill>
                <a:latin typeface="Calibri"/>
                <a:cs typeface="Calibri"/>
              </a:rPr>
              <a:t> </a:t>
            </a:r>
            <a:r>
              <a:rPr sz="1424" spc="-13" dirty="0">
                <a:solidFill>
                  <a:srgbClr val="231F20"/>
                </a:solidFill>
                <a:latin typeface="Calibri"/>
                <a:cs typeface="Calibri"/>
              </a:rPr>
              <a:t>entry,  </a:t>
            </a:r>
            <a:r>
              <a:rPr sz="1424" spc="39" dirty="0">
                <a:solidFill>
                  <a:srgbClr val="231F20"/>
                </a:solidFill>
                <a:latin typeface="Calibri"/>
                <a:cs typeface="Calibri"/>
              </a:rPr>
              <a:t>including </a:t>
            </a:r>
            <a:r>
              <a:rPr sz="1424" spc="-6" dirty="0">
                <a:solidFill>
                  <a:srgbClr val="231F20"/>
                </a:solidFill>
                <a:latin typeface="Calibri"/>
                <a:cs typeface="Calibri"/>
              </a:rPr>
              <a:t>PPE, </a:t>
            </a:r>
            <a:r>
              <a:rPr sz="1424" spc="-19" dirty="0">
                <a:solidFill>
                  <a:srgbClr val="231F20"/>
                </a:solidFill>
                <a:latin typeface="Calibri"/>
                <a:cs typeface="Calibri"/>
              </a:rPr>
              <a:t>are </a:t>
            </a:r>
            <a:r>
              <a:rPr sz="1424" spc="6" dirty="0">
                <a:solidFill>
                  <a:srgbClr val="231F20"/>
                </a:solidFill>
                <a:latin typeface="Calibri"/>
                <a:cs typeface="Calibri"/>
              </a:rPr>
              <a:t>clearly </a:t>
            </a:r>
            <a:r>
              <a:rPr sz="1424" spc="19" dirty="0">
                <a:solidFill>
                  <a:srgbClr val="231F20"/>
                </a:solidFill>
                <a:latin typeface="Calibri"/>
                <a:cs typeface="Calibri"/>
              </a:rPr>
              <a:t>visible </a:t>
            </a:r>
            <a:r>
              <a:rPr sz="1424" dirty="0">
                <a:solidFill>
                  <a:srgbClr val="231F20"/>
                </a:solidFill>
                <a:latin typeface="Calibri"/>
                <a:cs typeface="Calibri"/>
              </a:rPr>
              <a:t>to  </a:t>
            </a:r>
            <a:r>
              <a:rPr sz="1424" spc="13" dirty="0">
                <a:solidFill>
                  <a:srgbClr val="231F20"/>
                </a:solidFill>
                <a:latin typeface="Calibri"/>
                <a:cs typeface="Calibri"/>
              </a:rPr>
              <a:t>anyone </a:t>
            </a:r>
            <a:r>
              <a:rPr sz="1424" dirty="0">
                <a:solidFill>
                  <a:srgbClr val="231F20"/>
                </a:solidFill>
                <a:latin typeface="Calibri"/>
                <a:cs typeface="Calibri"/>
              </a:rPr>
              <a:t>before </a:t>
            </a:r>
            <a:r>
              <a:rPr sz="1424" spc="19" dirty="0">
                <a:solidFill>
                  <a:srgbClr val="231F20"/>
                </a:solidFill>
                <a:latin typeface="Calibri"/>
                <a:cs typeface="Calibri"/>
              </a:rPr>
              <a:t>entering lab</a:t>
            </a:r>
            <a:r>
              <a:rPr sz="1424" spc="-162" dirty="0">
                <a:solidFill>
                  <a:srgbClr val="231F20"/>
                </a:solidFill>
                <a:latin typeface="Calibri"/>
                <a:cs typeface="Calibri"/>
              </a:rPr>
              <a:t> </a:t>
            </a:r>
            <a:r>
              <a:rPr sz="1424" spc="19" dirty="0">
                <a:solidFill>
                  <a:srgbClr val="231F20"/>
                </a:solidFill>
                <a:latin typeface="Calibri"/>
                <a:cs typeface="Calibri"/>
              </a:rPr>
              <a:t>space</a:t>
            </a:r>
            <a:endParaRPr sz="1424">
              <a:latin typeface="Calibri"/>
              <a:cs typeface="Calibri"/>
            </a:endParaRPr>
          </a:p>
        </p:txBody>
      </p:sp>
      <p:sp>
        <p:nvSpPr>
          <p:cNvPr id="65" name="object 65"/>
          <p:cNvSpPr txBox="1"/>
          <p:nvPr/>
        </p:nvSpPr>
        <p:spPr>
          <a:xfrm>
            <a:off x="305250" y="12327226"/>
            <a:ext cx="2508026" cy="893246"/>
          </a:xfrm>
          <a:prstGeom prst="rect">
            <a:avLst/>
          </a:prstGeom>
        </p:spPr>
        <p:txBody>
          <a:bodyPr vert="horz" wrap="square" lIns="0" tIns="16435" rIns="0" bIns="0" rtlCol="0">
            <a:spAutoFit/>
          </a:bodyPr>
          <a:lstStyle/>
          <a:p>
            <a:pPr marL="16435" marR="6574">
              <a:spcBef>
                <a:spcPts val="129"/>
              </a:spcBef>
            </a:pPr>
            <a:r>
              <a:rPr sz="1424" spc="32" dirty="0">
                <a:solidFill>
                  <a:srgbClr val="231F20"/>
                </a:solidFill>
                <a:latin typeface="Calibri"/>
                <a:cs typeface="Calibri"/>
              </a:rPr>
              <a:t>Up </a:t>
            </a:r>
            <a:r>
              <a:rPr sz="1424" dirty="0">
                <a:solidFill>
                  <a:srgbClr val="231F20"/>
                </a:solidFill>
                <a:latin typeface="Calibri"/>
                <a:cs typeface="Calibri"/>
              </a:rPr>
              <a:t>to </a:t>
            </a:r>
            <a:r>
              <a:rPr sz="1424" spc="6" dirty="0">
                <a:solidFill>
                  <a:srgbClr val="231F20"/>
                </a:solidFill>
                <a:latin typeface="Calibri"/>
                <a:cs typeface="Calibri"/>
              </a:rPr>
              <a:t>date </a:t>
            </a:r>
            <a:r>
              <a:rPr sz="1424" spc="13" dirty="0">
                <a:solidFill>
                  <a:srgbClr val="231F20"/>
                </a:solidFill>
                <a:latin typeface="Calibri"/>
                <a:cs typeface="Calibri"/>
              </a:rPr>
              <a:t>contact </a:t>
            </a:r>
            <a:r>
              <a:rPr sz="1424" spc="6" dirty="0">
                <a:solidFill>
                  <a:srgbClr val="231F20"/>
                </a:solidFill>
                <a:latin typeface="Calibri"/>
                <a:cs typeface="Calibri"/>
              </a:rPr>
              <a:t>information  increases </a:t>
            </a:r>
            <a:r>
              <a:rPr sz="1424" spc="13" dirty="0">
                <a:solidFill>
                  <a:srgbClr val="231F20"/>
                </a:solidFill>
                <a:latin typeface="Calibri"/>
                <a:cs typeface="Calibri"/>
              </a:rPr>
              <a:t>acountability </a:t>
            </a:r>
            <a:r>
              <a:rPr sz="1424" spc="32" dirty="0">
                <a:solidFill>
                  <a:srgbClr val="231F20"/>
                </a:solidFill>
                <a:latin typeface="Calibri"/>
                <a:cs typeface="Calibri"/>
              </a:rPr>
              <a:t>and  </a:t>
            </a:r>
            <a:r>
              <a:rPr sz="1424" spc="6" dirty="0">
                <a:solidFill>
                  <a:srgbClr val="231F20"/>
                </a:solidFill>
                <a:latin typeface="Calibri"/>
                <a:cs typeface="Calibri"/>
              </a:rPr>
              <a:t>ensures</a:t>
            </a:r>
            <a:r>
              <a:rPr sz="1424" spc="-45" dirty="0">
                <a:solidFill>
                  <a:srgbClr val="231F20"/>
                </a:solidFill>
                <a:latin typeface="Calibri"/>
                <a:cs typeface="Calibri"/>
              </a:rPr>
              <a:t> </a:t>
            </a:r>
            <a:r>
              <a:rPr sz="1424" spc="13" dirty="0">
                <a:solidFill>
                  <a:srgbClr val="231F20"/>
                </a:solidFill>
                <a:latin typeface="Calibri"/>
                <a:cs typeface="Calibri"/>
              </a:rPr>
              <a:t>rapid</a:t>
            </a:r>
            <a:r>
              <a:rPr sz="1424" spc="-39" dirty="0">
                <a:solidFill>
                  <a:srgbClr val="231F20"/>
                </a:solidFill>
                <a:latin typeface="Calibri"/>
                <a:cs typeface="Calibri"/>
              </a:rPr>
              <a:t> </a:t>
            </a:r>
            <a:r>
              <a:rPr sz="1424" spc="13" dirty="0">
                <a:solidFill>
                  <a:srgbClr val="231F20"/>
                </a:solidFill>
                <a:latin typeface="Calibri"/>
                <a:cs typeface="Calibri"/>
              </a:rPr>
              <a:t>response</a:t>
            </a:r>
            <a:r>
              <a:rPr sz="1424" spc="-39" dirty="0">
                <a:solidFill>
                  <a:srgbClr val="231F20"/>
                </a:solidFill>
                <a:latin typeface="Calibri"/>
                <a:cs typeface="Calibri"/>
              </a:rPr>
              <a:t> </a:t>
            </a:r>
            <a:r>
              <a:rPr sz="1424" spc="19" dirty="0">
                <a:solidFill>
                  <a:srgbClr val="231F20"/>
                </a:solidFill>
                <a:latin typeface="Calibri"/>
                <a:cs typeface="Calibri"/>
              </a:rPr>
              <a:t>in</a:t>
            </a:r>
            <a:r>
              <a:rPr sz="1424" spc="-45" dirty="0">
                <a:solidFill>
                  <a:srgbClr val="231F20"/>
                </a:solidFill>
                <a:latin typeface="Calibri"/>
                <a:cs typeface="Calibri"/>
              </a:rPr>
              <a:t> </a:t>
            </a:r>
            <a:r>
              <a:rPr sz="1424" spc="13" dirty="0">
                <a:solidFill>
                  <a:srgbClr val="231F20"/>
                </a:solidFill>
                <a:latin typeface="Calibri"/>
                <a:cs typeface="Calibri"/>
              </a:rPr>
              <a:t>case</a:t>
            </a:r>
            <a:r>
              <a:rPr sz="1424" spc="-39" dirty="0">
                <a:solidFill>
                  <a:srgbClr val="231F20"/>
                </a:solidFill>
                <a:latin typeface="Calibri"/>
                <a:cs typeface="Calibri"/>
              </a:rPr>
              <a:t> </a:t>
            </a:r>
            <a:r>
              <a:rPr sz="1424" dirty="0">
                <a:solidFill>
                  <a:srgbClr val="231F20"/>
                </a:solidFill>
                <a:latin typeface="Calibri"/>
                <a:cs typeface="Calibri"/>
              </a:rPr>
              <a:t>of  </a:t>
            </a:r>
            <a:r>
              <a:rPr sz="1424" spc="26" dirty="0">
                <a:solidFill>
                  <a:srgbClr val="231F20"/>
                </a:solidFill>
                <a:latin typeface="Calibri"/>
                <a:cs typeface="Calibri"/>
              </a:rPr>
              <a:t>emergency</a:t>
            </a:r>
            <a:endParaRPr sz="1424">
              <a:latin typeface="Calibri"/>
              <a:cs typeface="Calibri"/>
            </a:endParaRPr>
          </a:p>
        </p:txBody>
      </p:sp>
      <p:sp>
        <p:nvSpPr>
          <p:cNvPr id="66" name="object 66"/>
          <p:cNvSpPr txBox="1"/>
          <p:nvPr/>
        </p:nvSpPr>
        <p:spPr>
          <a:xfrm>
            <a:off x="7146459" y="11651801"/>
            <a:ext cx="2906582" cy="674083"/>
          </a:xfrm>
          <a:prstGeom prst="rect">
            <a:avLst/>
          </a:prstGeom>
        </p:spPr>
        <p:txBody>
          <a:bodyPr vert="horz" wrap="square" lIns="0" tIns="16435" rIns="0" bIns="0" rtlCol="0">
            <a:spAutoFit/>
          </a:bodyPr>
          <a:lstStyle/>
          <a:p>
            <a:pPr marL="16435" marR="6574" algn="just">
              <a:spcBef>
                <a:spcPts val="129"/>
              </a:spcBef>
            </a:pPr>
            <a:r>
              <a:rPr sz="1424" spc="19" dirty="0">
                <a:solidFill>
                  <a:srgbClr val="231F20"/>
                </a:solidFill>
                <a:latin typeface="Calibri"/>
                <a:cs typeface="Calibri"/>
              </a:rPr>
              <a:t>Special </a:t>
            </a:r>
            <a:r>
              <a:rPr sz="1424" spc="13" dirty="0">
                <a:solidFill>
                  <a:srgbClr val="231F20"/>
                </a:solidFill>
                <a:latin typeface="Calibri"/>
                <a:cs typeface="Calibri"/>
              </a:rPr>
              <a:t>Hazards </a:t>
            </a:r>
            <a:r>
              <a:rPr sz="1424" spc="-19" dirty="0">
                <a:solidFill>
                  <a:srgbClr val="231F20"/>
                </a:solidFill>
                <a:latin typeface="Calibri"/>
                <a:cs typeface="Calibri"/>
              </a:rPr>
              <a:t>are </a:t>
            </a:r>
            <a:r>
              <a:rPr sz="1424" spc="19" dirty="0">
                <a:solidFill>
                  <a:srgbClr val="231F20"/>
                </a:solidFill>
                <a:latin typeface="Calibri"/>
                <a:cs typeface="Calibri"/>
              </a:rPr>
              <a:t>labeled </a:t>
            </a:r>
            <a:r>
              <a:rPr sz="1424" dirty="0">
                <a:solidFill>
                  <a:srgbClr val="231F20"/>
                </a:solidFill>
                <a:latin typeface="Calibri"/>
                <a:cs typeface="Calibri"/>
              </a:rPr>
              <a:t>separately  </a:t>
            </a:r>
            <a:r>
              <a:rPr sz="1424" spc="32" dirty="0">
                <a:solidFill>
                  <a:srgbClr val="231F20"/>
                </a:solidFill>
                <a:latin typeface="Calibri"/>
                <a:cs typeface="Calibri"/>
              </a:rPr>
              <a:t>and </a:t>
            </a:r>
            <a:r>
              <a:rPr sz="1424" spc="19" dirty="0">
                <a:solidFill>
                  <a:srgbClr val="231F20"/>
                </a:solidFill>
                <a:latin typeface="Calibri"/>
                <a:cs typeface="Calibri"/>
              </a:rPr>
              <a:t>additional </a:t>
            </a:r>
            <a:r>
              <a:rPr sz="1424" spc="6" dirty="0">
                <a:solidFill>
                  <a:srgbClr val="231F20"/>
                </a:solidFill>
                <a:latin typeface="Calibri"/>
                <a:cs typeface="Calibri"/>
              </a:rPr>
              <a:t>information is</a:t>
            </a:r>
            <a:r>
              <a:rPr sz="1424" spc="-175" dirty="0">
                <a:solidFill>
                  <a:srgbClr val="231F20"/>
                </a:solidFill>
                <a:latin typeface="Calibri"/>
                <a:cs typeface="Calibri"/>
              </a:rPr>
              <a:t> </a:t>
            </a:r>
            <a:r>
              <a:rPr sz="1424" spc="26" dirty="0">
                <a:solidFill>
                  <a:srgbClr val="231F20"/>
                </a:solidFill>
                <a:latin typeface="Calibri"/>
                <a:cs typeface="Calibri"/>
              </a:rPr>
              <a:t>included  </a:t>
            </a:r>
            <a:r>
              <a:rPr sz="1424" dirty="0">
                <a:solidFill>
                  <a:srgbClr val="231F20"/>
                </a:solidFill>
                <a:latin typeface="Calibri"/>
                <a:cs typeface="Calibri"/>
              </a:rPr>
              <a:t>as</a:t>
            </a:r>
            <a:r>
              <a:rPr sz="1424" spc="-32" dirty="0">
                <a:solidFill>
                  <a:srgbClr val="231F20"/>
                </a:solidFill>
                <a:latin typeface="Calibri"/>
                <a:cs typeface="Calibri"/>
              </a:rPr>
              <a:t> </a:t>
            </a:r>
            <a:r>
              <a:rPr sz="1424" spc="13" dirty="0">
                <a:solidFill>
                  <a:srgbClr val="231F20"/>
                </a:solidFill>
                <a:latin typeface="Calibri"/>
                <a:cs typeface="Calibri"/>
              </a:rPr>
              <a:t>necessary</a:t>
            </a:r>
            <a:endParaRPr sz="1424">
              <a:latin typeface="Calibri"/>
              <a:cs typeface="Calibri"/>
            </a:endParaRPr>
          </a:p>
        </p:txBody>
      </p:sp>
    </p:spTree>
    <p:extLst>
      <p:ext uri="{BB962C8B-B14F-4D97-AF65-F5344CB8AC3E}">
        <p14:creationId xmlns:p14="http://schemas.microsoft.com/office/powerpoint/2010/main" val="419046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7F8D1B-BE8C-4519-9AD1-D301D71B3770}"/>
              </a:ext>
            </a:extLst>
          </p:cNvPr>
          <p:cNvPicPr>
            <a:picLocks noChangeAspect="1"/>
          </p:cNvPicPr>
          <p:nvPr/>
        </p:nvPicPr>
        <p:blipFill>
          <a:blip r:embed="rId2"/>
          <a:stretch>
            <a:fillRect/>
          </a:stretch>
        </p:blipFill>
        <p:spPr>
          <a:xfrm>
            <a:off x="5888475" y="6667182"/>
            <a:ext cx="4169927" cy="6556905"/>
          </a:xfrm>
          <a:prstGeom prst="rect">
            <a:avLst/>
          </a:prstGeom>
        </p:spPr>
      </p:pic>
      <p:cxnSp>
        <p:nvCxnSpPr>
          <p:cNvPr id="5" name="Straight Arrow Connector 4">
            <a:extLst>
              <a:ext uri="{FF2B5EF4-FFF2-40B4-BE49-F238E27FC236}">
                <a16:creationId xmlns:a16="http://schemas.microsoft.com/office/drawing/2014/main" id="{2D11B1A3-8034-4DCD-9A7F-142AC99FC5D4}"/>
              </a:ext>
            </a:extLst>
          </p:cNvPr>
          <p:cNvCxnSpPr>
            <a:cxnSpLocks/>
          </p:cNvCxnSpPr>
          <p:nvPr/>
        </p:nvCxnSpPr>
        <p:spPr>
          <a:xfrm>
            <a:off x="5075767" y="6919075"/>
            <a:ext cx="2781564" cy="0"/>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CA962D6-21D5-461E-AD28-AEAE5AFA7CA5}"/>
              </a:ext>
            </a:extLst>
          </p:cNvPr>
          <p:cNvSpPr txBox="1"/>
          <p:nvPr/>
        </p:nvSpPr>
        <p:spPr>
          <a:xfrm>
            <a:off x="1485424" y="6642483"/>
            <a:ext cx="3590343" cy="461665"/>
          </a:xfrm>
          <a:prstGeom prst="rect">
            <a:avLst/>
          </a:prstGeom>
          <a:noFill/>
        </p:spPr>
        <p:txBody>
          <a:bodyPr wrap="none" rtlCol="0">
            <a:spAutoFit/>
          </a:bodyPr>
          <a:lstStyle/>
          <a:p>
            <a:pPr algn="r"/>
            <a:r>
              <a:rPr lang="en-US" sz="2400" b="1" dirty="0"/>
              <a:t>Only change room number</a:t>
            </a:r>
          </a:p>
        </p:txBody>
      </p:sp>
      <p:cxnSp>
        <p:nvCxnSpPr>
          <p:cNvPr id="7" name="Straight Arrow Connector 6">
            <a:extLst>
              <a:ext uri="{FF2B5EF4-FFF2-40B4-BE49-F238E27FC236}">
                <a16:creationId xmlns:a16="http://schemas.microsoft.com/office/drawing/2014/main" id="{F6A470F1-83D6-402A-B579-5CF21BA2BA2B}"/>
              </a:ext>
            </a:extLst>
          </p:cNvPr>
          <p:cNvCxnSpPr>
            <a:cxnSpLocks/>
          </p:cNvCxnSpPr>
          <p:nvPr/>
        </p:nvCxnSpPr>
        <p:spPr>
          <a:xfrm>
            <a:off x="5075767" y="7450361"/>
            <a:ext cx="812708" cy="0"/>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F5EB55-A438-4A34-B873-8F39320480A2}"/>
              </a:ext>
            </a:extLst>
          </p:cNvPr>
          <p:cNvSpPr txBox="1"/>
          <p:nvPr/>
        </p:nvSpPr>
        <p:spPr>
          <a:xfrm>
            <a:off x="0" y="7108954"/>
            <a:ext cx="5075767" cy="1938992"/>
          </a:xfrm>
          <a:prstGeom prst="rect">
            <a:avLst/>
          </a:prstGeom>
          <a:noFill/>
        </p:spPr>
        <p:txBody>
          <a:bodyPr wrap="square" rtlCol="0">
            <a:spAutoFit/>
          </a:bodyPr>
          <a:lstStyle/>
          <a:p>
            <a:pPr algn="r"/>
            <a:r>
              <a:rPr lang="en-US" sz="2400" b="1" dirty="0"/>
              <a:t>Primary Lab Hazards</a:t>
            </a:r>
          </a:p>
          <a:p>
            <a:pPr algn="r"/>
            <a:r>
              <a:rPr lang="en-US" sz="2400" b="1" dirty="0"/>
              <a:t>(</a:t>
            </a:r>
            <a:r>
              <a:rPr lang="en-US" sz="2400" dirty="0"/>
              <a:t>ex: Hazardous Chemicals, Biohazards, Lasers Present, High Voltage Equipment, Strong Magnetic Fields, Radiation Sources, etc.)</a:t>
            </a:r>
          </a:p>
        </p:txBody>
      </p:sp>
      <p:cxnSp>
        <p:nvCxnSpPr>
          <p:cNvPr id="9" name="Straight Arrow Connector 8">
            <a:extLst>
              <a:ext uri="{FF2B5EF4-FFF2-40B4-BE49-F238E27FC236}">
                <a16:creationId xmlns:a16="http://schemas.microsoft.com/office/drawing/2014/main" id="{00470A1F-91F8-4088-85B2-52A22513C98F}"/>
              </a:ext>
            </a:extLst>
          </p:cNvPr>
          <p:cNvCxnSpPr>
            <a:cxnSpLocks/>
          </p:cNvCxnSpPr>
          <p:nvPr/>
        </p:nvCxnSpPr>
        <p:spPr>
          <a:xfrm>
            <a:off x="5075767" y="9296465"/>
            <a:ext cx="735914" cy="0"/>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73E815-5563-4FF2-B62E-EB6E2D0693D7}"/>
              </a:ext>
            </a:extLst>
          </p:cNvPr>
          <p:cNvCxnSpPr>
            <a:cxnSpLocks/>
          </p:cNvCxnSpPr>
          <p:nvPr/>
        </p:nvCxnSpPr>
        <p:spPr>
          <a:xfrm>
            <a:off x="5165766" y="11050811"/>
            <a:ext cx="645915" cy="0"/>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1C608A-35E6-4418-B227-5A9EC19FA89D}"/>
              </a:ext>
            </a:extLst>
          </p:cNvPr>
          <p:cNvCxnSpPr>
            <a:cxnSpLocks/>
          </p:cNvCxnSpPr>
          <p:nvPr/>
        </p:nvCxnSpPr>
        <p:spPr>
          <a:xfrm>
            <a:off x="5165766" y="12803411"/>
            <a:ext cx="3419699" cy="0"/>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854A06-E372-4DC7-A39E-672883AA7F0B}"/>
              </a:ext>
            </a:extLst>
          </p:cNvPr>
          <p:cNvSpPr txBox="1"/>
          <p:nvPr/>
        </p:nvSpPr>
        <p:spPr>
          <a:xfrm>
            <a:off x="629920" y="9065632"/>
            <a:ext cx="4445847" cy="830997"/>
          </a:xfrm>
          <a:prstGeom prst="rect">
            <a:avLst/>
          </a:prstGeom>
          <a:noFill/>
        </p:spPr>
        <p:txBody>
          <a:bodyPr wrap="square" rtlCol="0">
            <a:spAutoFit/>
          </a:bodyPr>
          <a:lstStyle/>
          <a:p>
            <a:pPr algn="r"/>
            <a:r>
              <a:rPr lang="en-US" sz="2400" b="1" dirty="0"/>
              <a:t>Show only PPE needed for entry for this lab</a:t>
            </a:r>
          </a:p>
        </p:txBody>
      </p:sp>
      <p:sp>
        <p:nvSpPr>
          <p:cNvPr id="14" name="TextBox 13">
            <a:extLst>
              <a:ext uri="{FF2B5EF4-FFF2-40B4-BE49-F238E27FC236}">
                <a16:creationId xmlns:a16="http://schemas.microsoft.com/office/drawing/2014/main" id="{9BDB908D-3A10-473B-B503-48674585B807}"/>
              </a:ext>
            </a:extLst>
          </p:cNvPr>
          <p:cNvSpPr txBox="1"/>
          <p:nvPr/>
        </p:nvSpPr>
        <p:spPr>
          <a:xfrm>
            <a:off x="901700" y="10844939"/>
            <a:ext cx="4174067" cy="830997"/>
          </a:xfrm>
          <a:prstGeom prst="rect">
            <a:avLst/>
          </a:prstGeom>
          <a:noFill/>
        </p:spPr>
        <p:txBody>
          <a:bodyPr wrap="square" rtlCol="0">
            <a:spAutoFit/>
          </a:bodyPr>
          <a:lstStyle/>
          <a:p>
            <a:pPr algn="r"/>
            <a:r>
              <a:rPr lang="en-US" sz="2400" b="1" dirty="0"/>
              <a:t>Comprehensive Hazard List</a:t>
            </a:r>
          </a:p>
          <a:p>
            <a:pPr algn="r"/>
            <a:r>
              <a:rPr lang="en-US" sz="2400" dirty="0"/>
              <a:t>(copy/paste from hazard slide)</a:t>
            </a:r>
          </a:p>
        </p:txBody>
      </p:sp>
      <p:sp>
        <p:nvSpPr>
          <p:cNvPr id="16" name="TextBox 15">
            <a:extLst>
              <a:ext uri="{FF2B5EF4-FFF2-40B4-BE49-F238E27FC236}">
                <a16:creationId xmlns:a16="http://schemas.microsoft.com/office/drawing/2014/main" id="{92A929FD-706B-4B6F-8406-D04E42CB0800}"/>
              </a:ext>
            </a:extLst>
          </p:cNvPr>
          <p:cNvSpPr txBox="1"/>
          <p:nvPr/>
        </p:nvSpPr>
        <p:spPr>
          <a:xfrm>
            <a:off x="1201565" y="12572578"/>
            <a:ext cx="3874202" cy="461665"/>
          </a:xfrm>
          <a:prstGeom prst="rect">
            <a:avLst/>
          </a:prstGeom>
          <a:noFill/>
        </p:spPr>
        <p:txBody>
          <a:bodyPr wrap="square" rtlCol="0">
            <a:spAutoFit/>
          </a:bodyPr>
          <a:lstStyle/>
          <a:p>
            <a:pPr algn="r"/>
            <a:r>
              <a:rPr lang="en-US" sz="2400" b="1" dirty="0"/>
              <a:t>Lab contacts</a:t>
            </a:r>
          </a:p>
        </p:txBody>
      </p:sp>
      <p:sp>
        <p:nvSpPr>
          <p:cNvPr id="19" name="TextBox 18"/>
          <p:cNvSpPr txBox="1"/>
          <p:nvPr/>
        </p:nvSpPr>
        <p:spPr>
          <a:xfrm>
            <a:off x="209550" y="425450"/>
            <a:ext cx="9620250" cy="6630277"/>
          </a:xfrm>
          <a:prstGeom prst="rect">
            <a:avLst/>
          </a:prstGeom>
          <a:noFill/>
        </p:spPr>
        <p:txBody>
          <a:bodyPr wrap="square" rtlCol="0">
            <a:spAutoFit/>
          </a:bodyPr>
          <a:lstStyle/>
          <a:p>
            <a:r>
              <a:rPr lang="en-US" sz="4200" b="1" u="sng" dirty="0"/>
              <a:t>Instructions/Tips</a:t>
            </a:r>
          </a:p>
          <a:p>
            <a:pPr marL="514350" indent="-514350">
              <a:buAutoNum type="arabicPeriod"/>
            </a:pPr>
            <a:r>
              <a:rPr lang="en-US" dirty="0"/>
              <a:t>Fill out one template per lab.  Red templates are for wet labs, blue for instrument labs, green for teaching labs, and yellow for biological labs. For labs with multiple doors, duplicate the slide to have one slide per door</a:t>
            </a:r>
          </a:p>
          <a:p>
            <a:pPr marL="514350" indent="-514350">
              <a:buAutoNum type="arabicPeriod"/>
            </a:pPr>
            <a:r>
              <a:rPr lang="en-US" dirty="0"/>
              <a:t>When finished, delete all unneeded slides and email back to </a:t>
            </a:r>
            <a:r>
              <a:rPr lang="en-US" dirty="0">
                <a:hlinkClick r:id="rId3"/>
              </a:rPr>
              <a:t>CSSC@chem.tamu.edu</a:t>
            </a:r>
            <a:r>
              <a:rPr lang="en-US" dirty="0"/>
              <a:t> with your group included in the file name and email.  The CSSC will print the first round of door signs and distribute them.  Future signs should be printed on 11 x 17 paper.</a:t>
            </a:r>
          </a:p>
          <a:p>
            <a:pPr marL="514350" indent="-514350">
              <a:buAutoNum type="arabicPeriod"/>
            </a:pPr>
            <a:r>
              <a:rPr lang="en-US" dirty="0"/>
              <a:t>For unique lab circumstances or any other questions, please send us an email and we will help you figure it out.</a:t>
            </a:r>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142176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B2D992-70BC-4C24-8A68-8CB7A890F84E}"/>
              </a:ext>
            </a:extLst>
          </p:cNvPr>
          <p:cNvGrpSpPr/>
          <p:nvPr/>
        </p:nvGrpSpPr>
        <p:grpSpPr>
          <a:xfrm>
            <a:off x="277080" y="238325"/>
            <a:ext cx="9504240" cy="14954678"/>
            <a:chOff x="277080" y="238325"/>
            <a:chExt cx="9504240" cy="14954678"/>
          </a:xfrm>
        </p:grpSpPr>
        <p:sp>
          <p:nvSpPr>
            <p:cNvPr id="27" name="TextBox 26"/>
            <p:cNvSpPr txBox="1"/>
            <p:nvPr/>
          </p:nvSpPr>
          <p:spPr>
            <a:xfrm>
              <a:off x="3622334" y="238325"/>
              <a:ext cx="6158986" cy="837962"/>
            </a:xfrm>
            <a:prstGeom prst="rect">
              <a:avLst/>
            </a:prstGeom>
            <a:solidFill>
              <a:srgbClr val="E6B9B8"/>
            </a:solidFill>
          </p:spPr>
          <p:txBody>
            <a:bodyPr wrap="square" rtlCol="0" anchor="ctr" anchorCtr="0">
              <a:normAutofit/>
            </a:bodyPr>
            <a:lstStyle/>
            <a:p>
              <a:pPr algn="ctr"/>
              <a:r>
                <a:rPr lang="en-US" sz="3188" b="1" dirty="0">
                  <a:latin typeface="Times New Roman"/>
                  <a:cs typeface="Times New Roman"/>
                </a:rPr>
                <a:t>CHEM 001 – WET LAB</a:t>
              </a:r>
            </a:p>
          </p:txBody>
        </p:sp>
        <p:sp>
          <p:nvSpPr>
            <p:cNvPr id="25" name="Rectangle 24"/>
            <p:cNvSpPr/>
            <p:nvPr/>
          </p:nvSpPr>
          <p:spPr>
            <a:xfrm>
              <a:off x="501418" y="13708797"/>
              <a:ext cx="4107091" cy="471774"/>
            </a:xfrm>
            <a:prstGeom prst="rect">
              <a:avLst/>
            </a:prstGeom>
            <a:gradFill flip="none" rotWithShape="1">
              <a:gsLst>
                <a:gs pos="0">
                  <a:schemeClr val="tx2">
                    <a:lumMod val="60000"/>
                    <a:lumOff val="40000"/>
                  </a:schemeClr>
                </a:gs>
                <a:gs pos="100000">
                  <a:schemeClr val="bg1"/>
                </a:gs>
                <a:gs pos="20000">
                  <a:schemeClr val="tx2">
                    <a:lumMod val="40000"/>
                    <a:lumOff val="6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sp>
          <p:nvSpPr>
            <p:cNvPr id="24" name="Rectangle 23"/>
            <p:cNvSpPr/>
            <p:nvPr/>
          </p:nvSpPr>
          <p:spPr>
            <a:xfrm>
              <a:off x="4988878" y="13027915"/>
              <a:ext cx="4208751" cy="509601"/>
            </a:xfrm>
            <a:prstGeom prst="rect">
              <a:avLst/>
            </a:prstGeom>
            <a:gradFill flip="none" rotWithShape="1">
              <a:gsLst>
                <a:gs pos="0">
                  <a:srgbClr val="E10808"/>
                </a:gs>
                <a:gs pos="45000">
                  <a:srgbClr val="FD8274"/>
                </a:gs>
                <a:gs pos="7000">
                  <a:srgbClr val="FF0000"/>
                </a:gs>
                <a:gs pos="89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sp>
          <p:nvSpPr>
            <p:cNvPr id="3" name="Rectangle 2"/>
            <p:cNvSpPr/>
            <p:nvPr/>
          </p:nvSpPr>
          <p:spPr>
            <a:xfrm>
              <a:off x="794725" y="14191459"/>
              <a:ext cx="4224633" cy="396433"/>
            </a:xfrm>
            <a:prstGeom prst="rect">
              <a:avLst/>
            </a:prstGeom>
            <a:gradFill flip="none" rotWithShape="1">
              <a:gsLst>
                <a:gs pos="76000">
                  <a:schemeClr val="bg1">
                    <a:lumMod val="95000"/>
                  </a:schemeClr>
                </a:gs>
                <a:gs pos="23000">
                  <a:schemeClr val="bg1">
                    <a:lumMod val="5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dirty="0"/>
            </a:p>
          </p:txBody>
        </p:sp>
        <p:sp>
          <p:nvSpPr>
            <p:cNvPr id="23" name="Rectangle 22"/>
            <p:cNvSpPr/>
            <p:nvPr/>
          </p:nvSpPr>
          <p:spPr>
            <a:xfrm>
              <a:off x="4819385" y="13531217"/>
              <a:ext cx="4232818" cy="471774"/>
            </a:xfrm>
            <a:prstGeom prst="rect">
              <a:avLst/>
            </a:prstGeom>
            <a:gradFill>
              <a:gsLst>
                <a:gs pos="96000">
                  <a:schemeClr val="bg1"/>
                </a:gs>
                <a:gs pos="0">
                  <a:srgbClr val="FFEF0C"/>
                </a:gs>
                <a:gs pos="19000">
                  <a:srgbClr val="FFFF95"/>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pic>
          <p:nvPicPr>
            <p:cNvPr id="11" name="Picture 10" descr="Chemistry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0" y="239650"/>
              <a:ext cx="3186067" cy="875060"/>
            </a:xfrm>
            <a:prstGeom prst="rect">
              <a:avLst/>
            </a:prstGeom>
          </p:spPr>
        </p:pic>
        <p:sp>
          <p:nvSpPr>
            <p:cNvPr id="28" name="TextBox 27"/>
            <p:cNvSpPr txBox="1"/>
            <p:nvPr/>
          </p:nvSpPr>
          <p:spPr>
            <a:xfrm>
              <a:off x="310975" y="13197047"/>
              <a:ext cx="3393386" cy="386721"/>
            </a:xfrm>
            <a:prstGeom prst="rect">
              <a:avLst/>
            </a:prstGeom>
            <a:solidFill>
              <a:schemeClr val="accent2">
                <a:lumMod val="40000"/>
                <a:lumOff val="60000"/>
              </a:schemeClr>
            </a:solidFill>
          </p:spPr>
          <p:txBody>
            <a:bodyPr wrap="square" rtlCol="0">
              <a:noAutofit/>
            </a:bodyPr>
            <a:lstStyle/>
            <a:p>
              <a:pPr algn="ctr">
                <a:lnSpc>
                  <a:spcPts val="2391"/>
                </a:lnSpc>
              </a:pPr>
              <a:r>
                <a:rPr lang="en-US" sz="1932" b="1" dirty="0">
                  <a:latin typeface="Times New Roman"/>
                  <a:cs typeface="Times New Roman"/>
                </a:rPr>
                <a:t>EMERGENCY CONTACTS</a:t>
              </a:r>
            </a:p>
          </p:txBody>
        </p:sp>
        <p:sp>
          <p:nvSpPr>
            <p:cNvPr id="30" name="TextBox 29"/>
            <p:cNvSpPr txBox="1"/>
            <p:nvPr/>
          </p:nvSpPr>
          <p:spPr>
            <a:xfrm>
              <a:off x="310975" y="13667872"/>
              <a:ext cx="3340642" cy="1215436"/>
            </a:xfrm>
            <a:prstGeom prst="rect">
              <a:avLst/>
            </a:prstGeom>
            <a:solidFill>
              <a:schemeClr val="bg1"/>
            </a:solidFill>
            <a:ln>
              <a:solidFill>
                <a:srgbClr val="800000"/>
              </a:solidFill>
            </a:ln>
          </p:spPr>
          <p:txBody>
            <a:bodyPr wrap="square" rtlCol="0">
              <a:noAutofit/>
            </a:bodyPr>
            <a:lstStyle/>
            <a:p>
              <a:pPr algn="just">
                <a:lnSpc>
                  <a:spcPts val="2125"/>
                </a:lnSpc>
              </a:pPr>
              <a:r>
                <a:rPr lang="en-US" sz="1859" b="1" dirty="0">
                  <a:latin typeface="Times New Roman"/>
                  <a:cs typeface="Times New Roman"/>
                </a:rPr>
                <a:t>Police/Fire/Medical: 911</a:t>
              </a:r>
            </a:p>
            <a:p>
              <a:pPr algn="just">
                <a:lnSpc>
                  <a:spcPts val="2125"/>
                </a:lnSpc>
              </a:pPr>
              <a:r>
                <a:rPr lang="en-US" sz="1859" b="1" dirty="0">
                  <a:latin typeface="Times New Roman"/>
                  <a:cs typeface="Times New Roman"/>
                </a:rPr>
                <a:t>Campus police: (979) 845-2345</a:t>
              </a:r>
            </a:p>
            <a:p>
              <a:pPr algn="just">
                <a:lnSpc>
                  <a:spcPts val="2125"/>
                </a:lnSpc>
              </a:pPr>
              <a:r>
                <a:rPr lang="en-US" sz="1859" b="1" dirty="0">
                  <a:latin typeface="Times New Roman"/>
                  <a:cs typeface="Times New Roman"/>
                </a:rPr>
                <a:t>Facilities: (979) 845-4311</a:t>
              </a:r>
            </a:p>
            <a:p>
              <a:pPr algn="just">
                <a:lnSpc>
                  <a:spcPts val="2125"/>
                </a:lnSpc>
              </a:pPr>
              <a:r>
                <a:rPr lang="en-US" sz="1859" b="1" dirty="0">
                  <a:latin typeface="Times New Roman"/>
                  <a:cs typeface="Times New Roman"/>
                </a:rPr>
                <a:t>EHS: (979) 862-1111</a:t>
              </a:r>
            </a:p>
            <a:p>
              <a:pPr algn="just">
                <a:lnSpc>
                  <a:spcPts val="2391"/>
                </a:lnSpc>
              </a:pPr>
              <a:endParaRPr lang="en-US" sz="1594" dirty="0">
                <a:latin typeface="Times New Roman"/>
                <a:cs typeface="Times New Roman"/>
              </a:endParaRPr>
            </a:p>
          </p:txBody>
        </p:sp>
        <p:sp>
          <p:nvSpPr>
            <p:cNvPr id="75" name="TextBox 74">
              <a:extLst>
                <a:ext uri="{FF2B5EF4-FFF2-40B4-BE49-F238E27FC236}">
                  <a16:creationId xmlns:a16="http://schemas.microsoft.com/office/drawing/2014/main" id="{00694E1D-381C-4164-9923-6C840B8B354C}"/>
                </a:ext>
              </a:extLst>
            </p:cNvPr>
            <p:cNvSpPr txBox="1"/>
            <p:nvPr/>
          </p:nvSpPr>
          <p:spPr>
            <a:xfrm>
              <a:off x="6470880" y="13127062"/>
              <a:ext cx="3091296" cy="1766454"/>
            </a:xfrm>
            <a:prstGeom prst="rect">
              <a:avLst/>
            </a:prstGeom>
            <a:solidFill>
              <a:schemeClr val="bg1"/>
            </a:solidFill>
            <a:ln>
              <a:solidFill>
                <a:srgbClr val="800000"/>
              </a:solidFill>
            </a:ln>
          </p:spPr>
          <p:txBody>
            <a:bodyPr wrap="square" rtlCol="0">
              <a:noAutofit/>
            </a:bodyPr>
            <a:lstStyle/>
            <a:p>
              <a:pPr algn="ctr">
                <a:lnSpc>
                  <a:spcPts val="2704"/>
                </a:lnSpc>
              </a:pPr>
              <a:r>
                <a:rPr lang="en-US" sz="1738" b="1" dirty="0">
                  <a:latin typeface="Times New Roman"/>
                  <a:cs typeface="Times New Roman"/>
                </a:rPr>
                <a:t>Principal Investigator: </a:t>
              </a:r>
            </a:p>
            <a:p>
              <a:pPr algn="ctr">
                <a:lnSpc>
                  <a:spcPts val="2704"/>
                </a:lnSpc>
              </a:pPr>
              <a:r>
                <a:rPr lang="en-US" sz="1738" b="1" dirty="0">
                  <a:latin typeface="Times New Roman"/>
                  <a:cs typeface="Times New Roman"/>
                </a:rPr>
                <a:t>(xxx)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gn="just">
                <a:lnSpc>
                  <a:spcPts val="2391"/>
                </a:lnSpc>
              </a:pPr>
              <a:endParaRPr lang="en-US" sz="1594" dirty="0">
                <a:latin typeface="Times New Roman"/>
                <a:cs typeface="Times New Roman"/>
              </a:endParaRPr>
            </a:p>
          </p:txBody>
        </p:sp>
        <p:sp>
          <p:nvSpPr>
            <p:cNvPr id="6" name="TextBox 5">
              <a:extLst>
                <a:ext uri="{FF2B5EF4-FFF2-40B4-BE49-F238E27FC236}">
                  <a16:creationId xmlns:a16="http://schemas.microsoft.com/office/drawing/2014/main" id="{827B8882-782D-44EF-A04E-67472B7447ED}"/>
                </a:ext>
              </a:extLst>
            </p:cNvPr>
            <p:cNvSpPr txBox="1"/>
            <p:nvPr/>
          </p:nvSpPr>
          <p:spPr>
            <a:xfrm>
              <a:off x="3850095" y="14547252"/>
              <a:ext cx="2358210" cy="369332"/>
            </a:xfrm>
            <a:prstGeom prst="rect">
              <a:avLst/>
            </a:prstGeom>
            <a:noFill/>
          </p:spPr>
          <p:txBody>
            <a:bodyPr wrap="none" rtlCol="0">
              <a:spAutoFit/>
            </a:bodyPr>
            <a:lstStyle/>
            <a:p>
              <a:r>
                <a:rPr lang="en-US" sz="1800" b="1" dirty="0"/>
                <a:t>chem.tamu.edu/safety</a:t>
              </a:r>
            </a:p>
          </p:txBody>
        </p:sp>
        <p:sp>
          <p:nvSpPr>
            <p:cNvPr id="44" name="TextBox 43"/>
            <p:cNvSpPr txBox="1"/>
            <p:nvPr/>
          </p:nvSpPr>
          <p:spPr>
            <a:xfrm>
              <a:off x="277080" y="7554590"/>
              <a:ext cx="9504240" cy="5415836"/>
            </a:xfrm>
            <a:prstGeom prst="rect">
              <a:avLst/>
            </a:prstGeom>
            <a:solidFill>
              <a:schemeClr val="accent2">
                <a:lumMod val="40000"/>
                <a:lumOff val="60000"/>
              </a:schemeClr>
            </a:solidFill>
            <a:ln w="57150" cmpd="sng">
              <a:solidFill>
                <a:schemeClr val="tx1"/>
              </a:solidFill>
              <a:prstDash val="solid"/>
            </a:ln>
          </p:spPr>
          <p:txBody>
            <a:bodyPr wrap="square" rtlCol="0">
              <a:noAutofit/>
            </a:bodyPr>
            <a:lstStyle/>
            <a:p>
              <a:pPr algn="ctr"/>
              <a:endParaRPr lang="en-US" sz="3914" b="1" dirty="0">
                <a:solidFill>
                  <a:srgbClr val="008000"/>
                </a:solidFill>
                <a:latin typeface="Times New Roman"/>
                <a:cs typeface="Times New Roman"/>
              </a:endParaRPr>
            </a:p>
          </p:txBody>
        </p:sp>
        <p:sp>
          <p:nvSpPr>
            <p:cNvPr id="45" name="TextBox 44">
              <a:extLst>
                <a:ext uri="{FF2B5EF4-FFF2-40B4-BE49-F238E27FC236}">
                  <a16:creationId xmlns:a16="http://schemas.microsoft.com/office/drawing/2014/main" id="{B2EB6511-81A8-4A30-A2C8-50FB78F06DDB}"/>
                </a:ext>
              </a:extLst>
            </p:cNvPr>
            <p:cNvSpPr txBox="1"/>
            <p:nvPr/>
          </p:nvSpPr>
          <p:spPr>
            <a:xfrm>
              <a:off x="277080" y="3991873"/>
              <a:ext cx="9504240" cy="2645625"/>
            </a:xfrm>
            <a:prstGeom prst="rect">
              <a:avLst/>
            </a:prstGeom>
            <a:solidFill>
              <a:schemeClr val="accent2">
                <a:lumMod val="40000"/>
                <a:lumOff val="60000"/>
              </a:schemeClr>
            </a:solidFill>
            <a:ln w="57150" cmpd="sng">
              <a:solidFill>
                <a:schemeClr val="tx1"/>
              </a:solidFill>
              <a:prstDash val="solid"/>
            </a:ln>
          </p:spPr>
          <p:txBody>
            <a:bodyPr wrap="square" rtlCol="0">
              <a:noAutofit/>
            </a:bodyPr>
            <a:lstStyle/>
            <a:p>
              <a:pPr algn="ctr"/>
              <a:endParaRPr lang="en-US" sz="3914" b="1" dirty="0">
                <a:solidFill>
                  <a:srgbClr val="008000"/>
                </a:solidFill>
                <a:latin typeface="Times New Roman"/>
                <a:cs typeface="Times New Roman"/>
              </a:endParaRPr>
            </a:p>
          </p:txBody>
        </p:sp>
        <p:sp>
          <p:nvSpPr>
            <p:cNvPr id="67" name="TextBox 66">
              <a:extLst>
                <a:ext uri="{FF2B5EF4-FFF2-40B4-BE49-F238E27FC236}">
                  <a16:creationId xmlns:a16="http://schemas.microsoft.com/office/drawing/2014/main" id="{271CCCBF-9B5E-4EFB-8C23-44C2FFA1AD29}"/>
                </a:ext>
              </a:extLst>
            </p:cNvPr>
            <p:cNvSpPr txBox="1"/>
            <p:nvPr/>
          </p:nvSpPr>
          <p:spPr>
            <a:xfrm>
              <a:off x="277080" y="6614095"/>
              <a:ext cx="9504240" cy="940495"/>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latin typeface="Times New Roman"/>
                  <a:cs typeface="Times New Roman"/>
                </a:rPr>
                <a:t>ROOM HAZARDS</a:t>
              </a:r>
            </a:p>
          </p:txBody>
        </p:sp>
        <p:sp>
          <p:nvSpPr>
            <p:cNvPr id="68" name="TextBox 67">
              <a:extLst>
                <a:ext uri="{FF2B5EF4-FFF2-40B4-BE49-F238E27FC236}">
                  <a16:creationId xmlns:a16="http://schemas.microsoft.com/office/drawing/2014/main" id="{5FBFBDAE-7AAB-432C-9D14-D1755ED5E9AD}"/>
                </a:ext>
              </a:extLst>
            </p:cNvPr>
            <p:cNvSpPr txBox="1"/>
            <p:nvPr/>
          </p:nvSpPr>
          <p:spPr>
            <a:xfrm>
              <a:off x="277080" y="2490073"/>
              <a:ext cx="9504240" cy="1501801"/>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latin typeface="Times New Roman"/>
                  <a:cs typeface="Times New Roman"/>
                </a:rPr>
                <a:t>PROTECTIVE EQUIPMENT REQUIRED FOR ENTRY</a:t>
              </a:r>
            </a:p>
          </p:txBody>
        </p:sp>
        <p:sp>
          <p:nvSpPr>
            <p:cNvPr id="77" name="TextBox 76">
              <a:extLst>
                <a:ext uri="{FF2B5EF4-FFF2-40B4-BE49-F238E27FC236}">
                  <a16:creationId xmlns:a16="http://schemas.microsoft.com/office/drawing/2014/main" id="{79FB3361-0743-4B37-9E18-AC98EE63DE60}"/>
                </a:ext>
              </a:extLst>
            </p:cNvPr>
            <p:cNvSpPr txBox="1"/>
            <p:nvPr/>
          </p:nvSpPr>
          <p:spPr>
            <a:xfrm>
              <a:off x="277080" y="1199091"/>
              <a:ext cx="9504240" cy="1303832"/>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solidFill>
                    <a:srgbClr val="FF0000"/>
                  </a:solidFill>
                  <a:latin typeface="Times New Roman"/>
                  <a:cs typeface="Times New Roman"/>
                </a:rPr>
                <a:t>CAUTION! PRIMARY HAZARD</a:t>
              </a:r>
            </a:p>
          </p:txBody>
        </p:sp>
        <p:pic>
          <p:nvPicPr>
            <p:cNvPr id="74" name="Picture 73">
              <a:extLst>
                <a:ext uri="{FF2B5EF4-FFF2-40B4-BE49-F238E27FC236}">
                  <a16:creationId xmlns:a16="http://schemas.microsoft.com/office/drawing/2014/main" id="{EEA96ACB-B877-4B68-A463-B0A3B7D47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483" y="12995754"/>
              <a:ext cx="1760160" cy="1710676"/>
            </a:xfrm>
            <a:prstGeom prst="rect">
              <a:avLst/>
            </a:prstGeom>
          </p:spPr>
        </p:pic>
        <p:sp>
          <p:nvSpPr>
            <p:cNvPr id="76" name="TextBox 75">
              <a:extLst>
                <a:ext uri="{FF2B5EF4-FFF2-40B4-BE49-F238E27FC236}">
                  <a16:creationId xmlns:a16="http://schemas.microsoft.com/office/drawing/2014/main" id="{88E5DDBD-526A-4D20-AB5C-79B271971D9C}"/>
                </a:ext>
              </a:extLst>
            </p:cNvPr>
            <p:cNvSpPr txBox="1"/>
            <p:nvPr/>
          </p:nvSpPr>
          <p:spPr>
            <a:xfrm>
              <a:off x="602740" y="5801557"/>
              <a:ext cx="1284326"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Lab Coat</a:t>
              </a:r>
            </a:p>
          </p:txBody>
        </p:sp>
        <p:pic>
          <p:nvPicPr>
            <p:cNvPr id="78" name="Picture 77">
              <a:extLst>
                <a:ext uri="{FF2B5EF4-FFF2-40B4-BE49-F238E27FC236}">
                  <a16:creationId xmlns:a16="http://schemas.microsoft.com/office/drawing/2014/main" id="{77390C76-1AAF-4DE1-830F-64B45F7A0665}"/>
                </a:ext>
              </a:extLst>
            </p:cNvPr>
            <p:cNvPicPr>
              <a:picLocks noChangeAspect="1"/>
            </p:cNvPicPr>
            <p:nvPr/>
          </p:nvPicPr>
          <p:blipFill>
            <a:blip r:embed="rId4"/>
            <a:stretch>
              <a:fillRect/>
            </a:stretch>
          </p:blipFill>
          <p:spPr>
            <a:xfrm>
              <a:off x="422829" y="4192369"/>
              <a:ext cx="1644148" cy="1639900"/>
            </a:xfrm>
            <a:prstGeom prst="rect">
              <a:avLst/>
            </a:prstGeom>
          </p:spPr>
        </p:pic>
        <p:sp>
          <p:nvSpPr>
            <p:cNvPr id="79" name="TextBox 78">
              <a:extLst>
                <a:ext uri="{FF2B5EF4-FFF2-40B4-BE49-F238E27FC236}">
                  <a16:creationId xmlns:a16="http://schemas.microsoft.com/office/drawing/2014/main" id="{C55E0EA1-B260-4674-9C65-0672B1CC8993}"/>
                </a:ext>
              </a:extLst>
            </p:cNvPr>
            <p:cNvSpPr txBox="1"/>
            <p:nvPr/>
          </p:nvSpPr>
          <p:spPr>
            <a:xfrm>
              <a:off x="2305593" y="580155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Closed Toe Shoes</a:t>
              </a:r>
            </a:p>
          </p:txBody>
        </p:sp>
        <p:pic>
          <p:nvPicPr>
            <p:cNvPr id="80" name="Picture 79">
              <a:extLst>
                <a:ext uri="{FF2B5EF4-FFF2-40B4-BE49-F238E27FC236}">
                  <a16:creationId xmlns:a16="http://schemas.microsoft.com/office/drawing/2014/main" id="{CD20F114-A2A3-4B8C-933F-9E5A978DF525}"/>
                </a:ext>
              </a:extLst>
            </p:cNvPr>
            <p:cNvPicPr>
              <a:picLocks noChangeAspect="1"/>
            </p:cNvPicPr>
            <p:nvPr/>
          </p:nvPicPr>
          <p:blipFill>
            <a:blip r:embed="rId5"/>
            <a:stretch>
              <a:fillRect/>
            </a:stretch>
          </p:blipFill>
          <p:spPr>
            <a:xfrm>
              <a:off x="2252673" y="4139778"/>
              <a:ext cx="1651175" cy="1639900"/>
            </a:xfrm>
            <a:prstGeom prst="rect">
              <a:avLst/>
            </a:prstGeom>
          </p:spPr>
        </p:pic>
        <p:sp>
          <p:nvSpPr>
            <p:cNvPr id="81" name="TextBox 80">
              <a:extLst>
                <a:ext uri="{FF2B5EF4-FFF2-40B4-BE49-F238E27FC236}">
                  <a16:creationId xmlns:a16="http://schemas.microsoft.com/office/drawing/2014/main" id="{F1A96A6F-2D3A-4458-A40D-F6EBBD721AB7}"/>
                </a:ext>
              </a:extLst>
            </p:cNvPr>
            <p:cNvSpPr txBox="1"/>
            <p:nvPr/>
          </p:nvSpPr>
          <p:spPr>
            <a:xfrm>
              <a:off x="4221891" y="580155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No Food or Drink</a:t>
              </a:r>
            </a:p>
          </p:txBody>
        </p:sp>
        <p:pic>
          <p:nvPicPr>
            <p:cNvPr id="82" name="Picture 81">
              <a:extLst>
                <a:ext uri="{FF2B5EF4-FFF2-40B4-BE49-F238E27FC236}">
                  <a16:creationId xmlns:a16="http://schemas.microsoft.com/office/drawing/2014/main" id="{758C2F82-3019-4246-A9AB-B68052948439}"/>
                </a:ext>
              </a:extLst>
            </p:cNvPr>
            <p:cNvPicPr>
              <a:picLocks noChangeAspect="1"/>
            </p:cNvPicPr>
            <p:nvPr/>
          </p:nvPicPr>
          <p:blipFill>
            <a:blip r:embed="rId6"/>
            <a:stretch>
              <a:fillRect/>
            </a:stretch>
          </p:blipFill>
          <p:spPr>
            <a:xfrm>
              <a:off x="4172484" y="4144570"/>
              <a:ext cx="1644149" cy="1646908"/>
            </a:xfrm>
            <a:prstGeom prst="rect">
              <a:avLst/>
            </a:prstGeom>
          </p:spPr>
        </p:pic>
        <p:sp>
          <p:nvSpPr>
            <p:cNvPr id="83" name="TextBox 82">
              <a:extLst>
                <a:ext uri="{FF2B5EF4-FFF2-40B4-BE49-F238E27FC236}">
                  <a16:creationId xmlns:a16="http://schemas.microsoft.com/office/drawing/2014/main" id="{13502CC6-F60D-450F-A464-3DD26B0F8A5F}"/>
                </a:ext>
              </a:extLst>
            </p:cNvPr>
            <p:cNvSpPr txBox="1"/>
            <p:nvPr/>
          </p:nvSpPr>
          <p:spPr>
            <a:xfrm>
              <a:off x="6420008" y="5801557"/>
              <a:ext cx="970137"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Gloves</a:t>
              </a:r>
            </a:p>
          </p:txBody>
        </p:sp>
        <p:pic>
          <p:nvPicPr>
            <p:cNvPr id="84" name="Picture 83">
              <a:extLst>
                <a:ext uri="{FF2B5EF4-FFF2-40B4-BE49-F238E27FC236}">
                  <a16:creationId xmlns:a16="http://schemas.microsoft.com/office/drawing/2014/main" id="{4532C940-9308-4C37-AC66-0796C720DCB2}"/>
                </a:ext>
              </a:extLst>
            </p:cNvPr>
            <p:cNvPicPr>
              <a:picLocks noChangeAspect="1"/>
            </p:cNvPicPr>
            <p:nvPr/>
          </p:nvPicPr>
          <p:blipFill>
            <a:blip r:embed="rId7"/>
            <a:stretch>
              <a:fillRect/>
            </a:stretch>
          </p:blipFill>
          <p:spPr>
            <a:xfrm>
              <a:off x="6083002" y="4183885"/>
              <a:ext cx="1644148" cy="1639900"/>
            </a:xfrm>
            <a:prstGeom prst="rect">
              <a:avLst/>
            </a:prstGeom>
          </p:spPr>
        </p:pic>
        <p:sp>
          <p:nvSpPr>
            <p:cNvPr id="85" name="TextBox 84">
              <a:extLst>
                <a:ext uri="{FF2B5EF4-FFF2-40B4-BE49-F238E27FC236}">
                  <a16:creationId xmlns:a16="http://schemas.microsoft.com/office/drawing/2014/main" id="{A9A98C06-1625-4F18-911E-3EAC9BEFF361}"/>
                </a:ext>
              </a:extLst>
            </p:cNvPr>
            <p:cNvSpPr txBox="1"/>
            <p:nvPr/>
          </p:nvSpPr>
          <p:spPr>
            <a:xfrm>
              <a:off x="7848659" y="5801557"/>
              <a:ext cx="1842171"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Safety Glasses</a:t>
              </a:r>
            </a:p>
          </p:txBody>
        </p:sp>
        <p:pic>
          <p:nvPicPr>
            <p:cNvPr id="86" name="Picture 85">
              <a:extLst>
                <a:ext uri="{FF2B5EF4-FFF2-40B4-BE49-F238E27FC236}">
                  <a16:creationId xmlns:a16="http://schemas.microsoft.com/office/drawing/2014/main" id="{DA4A2AFB-5927-40FB-A647-CD2D6AC60D56}"/>
                </a:ext>
              </a:extLst>
            </p:cNvPr>
            <p:cNvPicPr>
              <a:picLocks noChangeAspect="1"/>
            </p:cNvPicPr>
            <p:nvPr/>
          </p:nvPicPr>
          <p:blipFill>
            <a:blip r:embed="rId8"/>
            <a:stretch>
              <a:fillRect/>
            </a:stretch>
          </p:blipFill>
          <p:spPr>
            <a:xfrm>
              <a:off x="7944157" y="4132563"/>
              <a:ext cx="1651175" cy="1646908"/>
            </a:xfrm>
            <a:prstGeom prst="rect">
              <a:avLst/>
            </a:prstGeom>
          </p:spPr>
        </p:pic>
        <p:sp>
          <p:nvSpPr>
            <p:cNvPr id="29" name="TextBox 28">
              <a:extLst>
                <a:ext uri="{FF2B5EF4-FFF2-40B4-BE49-F238E27FC236}">
                  <a16:creationId xmlns:a16="http://schemas.microsoft.com/office/drawing/2014/main" id="{6B697213-FA3E-4FA9-89B6-12A40A2AA947}"/>
                </a:ext>
              </a:extLst>
            </p:cNvPr>
            <p:cNvSpPr txBox="1"/>
            <p:nvPr/>
          </p:nvSpPr>
          <p:spPr>
            <a:xfrm>
              <a:off x="2190282" y="14823671"/>
              <a:ext cx="5677836" cy="369332"/>
            </a:xfrm>
            <a:prstGeom prst="rect">
              <a:avLst/>
            </a:prstGeom>
            <a:noFill/>
          </p:spPr>
          <p:txBody>
            <a:bodyPr wrap="none" rtlCol="0">
              <a:spAutoFit/>
            </a:bodyPr>
            <a:lstStyle/>
            <a:p>
              <a:r>
                <a:rPr lang="en-US" sz="1800" b="1" dirty="0"/>
                <a:t>Frame funding graciously provided by Texas A&amp;M EH&amp;S</a:t>
              </a:r>
            </a:p>
          </p:txBody>
        </p:sp>
      </p:grpSp>
    </p:spTree>
    <p:extLst>
      <p:ext uri="{BB962C8B-B14F-4D97-AF65-F5344CB8AC3E}">
        <p14:creationId xmlns:p14="http://schemas.microsoft.com/office/powerpoint/2010/main" val="356882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ACB619CC-A4C3-4C5E-8153-DAADABCAF78D}"/>
              </a:ext>
            </a:extLst>
          </p:cNvPr>
          <p:cNvGrpSpPr/>
          <p:nvPr/>
        </p:nvGrpSpPr>
        <p:grpSpPr>
          <a:xfrm>
            <a:off x="277080" y="238325"/>
            <a:ext cx="9504240" cy="14954678"/>
            <a:chOff x="277080" y="238325"/>
            <a:chExt cx="9504240" cy="14954678"/>
          </a:xfrm>
        </p:grpSpPr>
        <p:sp>
          <p:nvSpPr>
            <p:cNvPr id="188" name="TextBox 187">
              <a:extLst>
                <a:ext uri="{FF2B5EF4-FFF2-40B4-BE49-F238E27FC236}">
                  <a16:creationId xmlns:a16="http://schemas.microsoft.com/office/drawing/2014/main" id="{682E1C18-71E7-452E-BF26-E814E31732CC}"/>
                </a:ext>
              </a:extLst>
            </p:cNvPr>
            <p:cNvSpPr txBox="1"/>
            <p:nvPr/>
          </p:nvSpPr>
          <p:spPr>
            <a:xfrm>
              <a:off x="3622334" y="238325"/>
              <a:ext cx="6158986" cy="837962"/>
            </a:xfrm>
            <a:prstGeom prst="rect">
              <a:avLst/>
            </a:prstGeom>
            <a:solidFill>
              <a:schemeClr val="accent1">
                <a:lumMod val="60000"/>
                <a:lumOff val="40000"/>
              </a:schemeClr>
            </a:solidFill>
          </p:spPr>
          <p:txBody>
            <a:bodyPr wrap="square" rtlCol="0" anchor="ctr" anchorCtr="0">
              <a:normAutofit fontScale="92500"/>
            </a:bodyPr>
            <a:lstStyle/>
            <a:p>
              <a:pPr algn="ctr"/>
              <a:r>
                <a:rPr lang="en-US" sz="3188" b="1" dirty="0">
                  <a:latin typeface="Times New Roman"/>
                  <a:cs typeface="Times New Roman"/>
                </a:rPr>
                <a:t>CHEM 001 – INSTRUMENT LAB</a:t>
              </a:r>
            </a:p>
          </p:txBody>
        </p:sp>
        <p:sp>
          <p:nvSpPr>
            <p:cNvPr id="189" name="Rectangle 188">
              <a:extLst>
                <a:ext uri="{FF2B5EF4-FFF2-40B4-BE49-F238E27FC236}">
                  <a16:creationId xmlns:a16="http://schemas.microsoft.com/office/drawing/2014/main" id="{AD9A007F-B6E1-47C7-8341-C1A6B0693AC4}"/>
                </a:ext>
              </a:extLst>
            </p:cNvPr>
            <p:cNvSpPr/>
            <p:nvPr/>
          </p:nvSpPr>
          <p:spPr>
            <a:xfrm>
              <a:off x="501418" y="13708797"/>
              <a:ext cx="4107091" cy="471774"/>
            </a:xfrm>
            <a:prstGeom prst="rect">
              <a:avLst/>
            </a:prstGeom>
            <a:gradFill flip="none" rotWithShape="1">
              <a:gsLst>
                <a:gs pos="0">
                  <a:schemeClr val="tx2">
                    <a:lumMod val="60000"/>
                    <a:lumOff val="40000"/>
                  </a:schemeClr>
                </a:gs>
                <a:gs pos="100000">
                  <a:schemeClr val="bg1"/>
                </a:gs>
                <a:gs pos="20000">
                  <a:schemeClr val="tx2">
                    <a:lumMod val="40000"/>
                    <a:lumOff val="6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sp>
          <p:nvSpPr>
            <p:cNvPr id="190" name="Rectangle 189">
              <a:extLst>
                <a:ext uri="{FF2B5EF4-FFF2-40B4-BE49-F238E27FC236}">
                  <a16:creationId xmlns:a16="http://schemas.microsoft.com/office/drawing/2014/main" id="{A6101E80-641D-4D7C-B1CC-61C94D2F041C}"/>
                </a:ext>
              </a:extLst>
            </p:cNvPr>
            <p:cNvSpPr/>
            <p:nvPr/>
          </p:nvSpPr>
          <p:spPr>
            <a:xfrm>
              <a:off x="4988878" y="13027915"/>
              <a:ext cx="4208751" cy="509601"/>
            </a:xfrm>
            <a:prstGeom prst="rect">
              <a:avLst/>
            </a:prstGeom>
            <a:gradFill flip="none" rotWithShape="1">
              <a:gsLst>
                <a:gs pos="0">
                  <a:srgbClr val="E10808"/>
                </a:gs>
                <a:gs pos="45000">
                  <a:srgbClr val="FD8274"/>
                </a:gs>
                <a:gs pos="7000">
                  <a:srgbClr val="FF0000"/>
                </a:gs>
                <a:gs pos="89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sp>
          <p:nvSpPr>
            <p:cNvPr id="191" name="Rectangle 190">
              <a:extLst>
                <a:ext uri="{FF2B5EF4-FFF2-40B4-BE49-F238E27FC236}">
                  <a16:creationId xmlns:a16="http://schemas.microsoft.com/office/drawing/2014/main" id="{A4EB008B-4963-413C-8281-B1BE3C94D5A2}"/>
                </a:ext>
              </a:extLst>
            </p:cNvPr>
            <p:cNvSpPr/>
            <p:nvPr/>
          </p:nvSpPr>
          <p:spPr>
            <a:xfrm>
              <a:off x="794725" y="14191459"/>
              <a:ext cx="4224633" cy="396433"/>
            </a:xfrm>
            <a:prstGeom prst="rect">
              <a:avLst/>
            </a:prstGeom>
            <a:gradFill flip="none" rotWithShape="1">
              <a:gsLst>
                <a:gs pos="76000">
                  <a:schemeClr val="bg1">
                    <a:lumMod val="95000"/>
                  </a:schemeClr>
                </a:gs>
                <a:gs pos="23000">
                  <a:schemeClr val="bg1">
                    <a:lumMod val="5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dirty="0"/>
            </a:p>
          </p:txBody>
        </p:sp>
        <p:sp>
          <p:nvSpPr>
            <p:cNvPr id="192" name="Rectangle 191">
              <a:extLst>
                <a:ext uri="{FF2B5EF4-FFF2-40B4-BE49-F238E27FC236}">
                  <a16:creationId xmlns:a16="http://schemas.microsoft.com/office/drawing/2014/main" id="{39DBA5D8-F72D-48C4-9117-A22EEBB2A61E}"/>
                </a:ext>
              </a:extLst>
            </p:cNvPr>
            <p:cNvSpPr/>
            <p:nvPr/>
          </p:nvSpPr>
          <p:spPr>
            <a:xfrm>
              <a:off x="4819385" y="13531217"/>
              <a:ext cx="4232818" cy="471774"/>
            </a:xfrm>
            <a:prstGeom prst="rect">
              <a:avLst/>
            </a:prstGeom>
            <a:gradFill>
              <a:gsLst>
                <a:gs pos="96000">
                  <a:schemeClr val="bg1"/>
                </a:gs>
                <a:gs pos="0">
                  <a:srgbClr val="FFEF0C"/>
                </a:gs>
                <a:gs pos="19000">
                  <a:srgbClr val="FFFF95"/>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pic>
          <p:nvPicPr>
            <p:cNvPr id="193" name="Picture 192" descr="Chemistry Logo.png">
              <a:extLst>
                <a:ext uri="{FF2B5EF4-FFF2-40B4-BE49-F238E27FC236}">
                  <a16:creationId xmlns:a16="http://schemas.microsoft.com/office/drawing/2014/main" id="{9FA13A65-DAC4-4A61-A3E6-3B5264974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0" y="239650"/>
              <a:ext cx="3186067" cy="875060"/>
            </a:xfrm>
            <a:prstGeom prst="rect">
              <a:avLst/>
            </a:prstGeom>
          </p:spPr>
        </p:pic>
        <p:sp>
          <p:nvSpPr>
            <p:cNvPr id="194" name="TextBox 193">
              <a:extLst>
                <a:ext uri="{FF2B5EF4-FFF2-40B4-BE49-F238E27FC236}">
                  <a16:creationId xmlns:a16="http://schemas.microsoft.com/office/drawing/2014/main" id="{2EC587C6-0767-475F-8F78-9712615321E4}"/>
                </a:ext>
              </a:extLst>
            </p:cNvPr>
            <p:cNvSpPr txBox="1"/>
            <p:nvPr/>
          </p:nvSpPr>
          <p:spPr>
            <a:xfrm>
              <a:off x="310975" y="13197047"/>
              <a:ext cx="3393386" cy="386721"/>
            </a:xfrm>
            <a:prstGeom prst="rect">
              <a:avLst/>
            </a:prstGeom>
            <a:solidFill>
              <a:schemeClr val="accent1">
                <a:lumMod val="60000"/>
                <a:lumOff val="40000"/>
              </a:schemeClr>
            </a:solidFill>
          </p:spPr>
          <p:txBody>
            <a:bodyPr wrap="square" rtlCol="0">
              <a:noAutofit/>
            </a:bodyPr>
            <a:lstStyle/>
            <a:p>
              <a:pPr algn="ctr">
                <a:lnSpc>
                  <a:spcPts val="2391"/>
                </a:lnSpc>
              </a:pPr>
              <a:r>
                <a:rPr lang="en-US" sz="1932" b="1" dirty="0">
                  <a:latin typeface="Times New Roman"/>
                  <a:cs typeface="Times New Roman"/>
                </a:rPr>
                <a:t>EMERGENCY CONTACTS</a:t>
              </a:r>
            </a:p>
          </p:txBody>
        </p:sp>
        <p:sp>
          <p:nvSpPr>
            <p:cNvPr id="195" name="TextBox 194">
              <a:extLst>
                <a:ext uri="{FF2B5EF4-FFF2-40B4-BE49-F238E27FC236}">
                  <a16:creationId xmlns:a16="http://schemas.microsoft.com/office/drawing/2014/main" id="{C5636E31-2766-46C4-AA49-75C938A7036E}"/>
                </a:ext>
              </a:extLst>
            </p:cNvPr>
            <p:cNvSpPr txBox="1"/>
            <p:nvPr/>
          </p:nvSpPr>
          <p:spPr>
            <a:xfrm>
              <a:off x="310975" y="13667872"/>
              <a:ext cx="3340642" cy="1215436"/>
            </a:xfrm>
            <a:prstGeom prst="rect">
              <a:avLst/>
            </a:prstGeom>
            <a:solidFill>
              <a:schemeClr val="bg1"/>
            </a:solidFill>
            <a:ln>
              <a:solidFill>
                <a:srgbClr val="800000"/>
              </a:solidFill>
            </a:ln>
          </p:spPr>
          <p:txBody>
            <a:bodyPr wrap="square" rtlCol="0">
              <a:noAutofit/>
            </a:bodyPr>
            <a:lstStyle/>
            <a:p>
              <a:pPr algn="just">
                <a:lnSpc>
                  <a:spcPts val="2125"/>
                </a:lnSpc>
              </a:pPr>
              <a:r>
                <a:rPr lang="en-US" sz="1859" b="1" dirty="0">
                  <a:latin typeface="Times New Roman"/>
                  <a:cs typeface="Times New Roman"/>
                </a:rPr>
                <a:t>Police/Fire/Medical: 911</a:t>
              </a:r>
            </a:p>
            <a:p>
              <a:pPr algn="just">
                <a:lnSpc>
                  <a:spcPts val="2125"/>
                </a:lnSpc>
              </a:pPr>
              <a:r>
                <a:rPr lang="en-US" sz="1859" b="1" dirty="0">
                  <a:latin typeface="Times New Roman"/>
                  <a:cs typeface="Times New Roman"/>
                </a:rPr>
                <a:t>Campus police: (979) 845-2345</a:t>
              </a:r>
            </a:p>
            <a:p>
              <a:pPr algn="just">
                <a:lnSpc>
                  <a:spcPts val="2125"/>
                </a:lnSpc>
              </a:pPr>
              <a:r>
                <a:rPr lang="en-US" sz="1859" b="1" dirty="0">
                  <a:latin typeface="Times New Roman"/>
                  <a:cs typeface="Times New Roman"/>
                </a:rPr>
                <a:t>Facilities: (979) 845-4311</a:t>
              </a:r>
            </a:p>
            <a:p>
              <a:pPr algn="just">
                <a:lnSpc>
                  <a:spcPts val="2125"/>
                </a:lnSpc>
              </a:pPr>
              <a:r>
                <a:rPr lang="en-US" sz="1859" b="1" dirty="0">
                  <a:latin typeface="Times New Roman"/>
                  <a:cs typeface="Times New Roman"/>
                </a:rPr>
                <a:t>EHS: (979) 862-1111</a:t>
              </a:r>
            </a:p>
            <a:p>
              <a:pPr algn="just">
                <a:lnSpc>
                  <a:spcPts val="2391"/>
                </a:lnSpc>
              </a:pPr>
              <a:endParaRPr lang="en-US" sz="1594" dirty="0">
                <a:latin typeface="Times New Roman"/>
                <a:cs typeface="Times New Roman"/>
              </a:endParaRPr>
            </a:p>
          </p:txBody>
        </p:sp>
        <p:sp>
          <p:nvSpPr>
            <p:cNvPr id="196" name="TextBox 195">
              <a:extLst>
                <a:ext uri="{FF2B5EF4-FFF2-40B4-BE49-F238E27FC236}">
                  <a16:creationId xmlns:a16="http://schemas.microsoft.com/office/drawing/2014/main" id="{EB2292BC-DA78-4BBF-9875-C7207B20894F}"/>
                </a:ext>
              </a:extLst>
            </p:cNvPr>
            <p:cNvSpPr txBox="1"/>
            <p:nvPr/>
          </p:nvSpPr>
          <p:spPr>
            <a:xfrm>
              <a:off x="6470880" y="13127062"/>
              <a:ext cx="3091296" cy="1766454"/>
            </a:xfrm>
            <a:prstGeom prst="rect">
              <a:avLst/>
            </a:prstGeom>
            <a:solidFill>
              <a:schemeClr val="bg1"/>
            </a:solidFill>
            <a:ln>
              <a:solidFill>
                <a:srgbClr val="800000"/>
              </a:solidFill>
            </a:ln>
          </p:spPr>
          <p:txBody>
            <a:bodyPr wrap="square" rtlCol="0">
              <a:noAutofit/>
            </a:bodyPr>
            <a:lstStyle/>
            <a:p>
              <a:pPr algn="ctr">
                <a:lnSpc>
                  <a:spcPts val="2704"/>
                </a:lnSpc>
              </a:pPr>
              <a:r>
                <a:rPr lang="en-US" sz="1738" b="1" dirty="0">
                  <a:latin typeface="Times New Roman"/>
                  <a:cs typeface="Times New Roman"/>
                </a:rPr>
                <a:t>Principal Investigator: </a:t>
              </a:r>
            </a:p>
            <a:p>
              <a:pPr algn="ctr">
                <a:lnSpc>
                  <a:spcPts val="2704"/>
                </a:lnSpc>
              </a:pPr>
              <a:r>
                <a:rPr lang="en-US" sz="1738" b="1" dirty="0">
                  <a:latin typeface="Times New Roman"/>
                  <a:cs typeface="Times New Roman"/>
                </a:rPr>
                <a:t>(xxx)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gn="just">
                <a:lnSpc>
                  <a:spcPts val="2391"/>
                </a:lnSpc>
              </a:pPr>
              <a:endParaRPr lang="en-US" sz="1594" dirty="0">
                <a:latin typeface="Times New Roman"/>
                <a:cs typeface="Times New Roman"/>
              </a:endParaRPr>
            </a:p>
          </p:txBody>
        </p:sp>
        <p:sp>
          <p:nvSpPr>
            <p:cNvPr id="197" name="TextBox 196">
              <a:extLst>
                <a:ext uri="{FF2B5EF4-FFF2-40B4-BE49-F238E27FC236}">
                  <a16:creationId xmlns:a16="http://schemas.microsoft.com/office/drawing/2014/main" id="{1DE1D965-B688-4293-9F19-F5C2BDC8A0BD}"/>
                </a:ext>
              </a:extLst>
            </p:cNvPr>
            <p:cNvSpPr txBox="1"/>
            <p:nvPr/>
          </p:nvSpPr>
          <p:spPr>
            <a:xfrm>
              <a:off x="3850095" y="14547252"/>
              <a:ext cx="2358210" cy="369332"/>
            </a:xfrm>
            <a:prstGeom prst="rect">
              <a:avLst/>
            </a:prstGeom>
            <a:noFill/>
          </p:spPr>
          <p:txBody>
            <a:bodyPr wrap="none" rtlCol="0">
              <a:spAutoFit/>
            </a:bodyPr>
            <a:lstStyle/>
            <a:p>
              <a:r>
                <a:rPr lang="en-US" sz="1800" b="1" dirty="0"/>
                <a:t>chem.tamu.edu/safety</a:t>
              </a:r>
            </a:p>
          </p:txBody>
        </p:sp>
        <p:sp>
          <p:nvSpPr>
            <p:cNvPr id="198" name="TextBox 197">
              <a:extLst>
                <a:ext uri="{FF2B5EF4-FFF2-40B4-BE49-F238E27FC236}">
                  <a16:creationId xmlns:a16="http://schemas.microsoft.com/office/drawing/2014/main" id="{A5343C5D-073E-4E6F-B881-41F51E602EC1}"/>
                </a:ext>
              </a:extLst>
            </p:cNvPr>
            <p:cNvSpPr txBox="1"/>
            <p:nvPr/>
          </p:nvSpPr>
          <p:spPr>
            <a:xfrm>
              <a:off x="277080" y="7554590"/>
              <a:ext cx="9504240" cy="5415836"/>
            </a:xfrm>
            <a:prstGeom prst="rect">
              <a:avLst/>
            </a:prstGeom>
            <a:solidFill>
              <a:schemeClr val="accent1">
                <a:lumMod val="60000"/>
                <a:lumOff val="40000"/>
              </a:schemeClr>
            </a:solidFill>
            <a:ln w="57150" cmpd="sng">
              <a:solidFill>
                <a:schemeClr val="tx1"/>
              </a:solidFill>
              <a:prstDash val="solid"/>
            </a:ln>
          </p:spPr>
          <p:txBody>
            <a:bodyPr wrap="square" rtlCol="0">
              <a:noAutofit/>
            </a:bodyPr>
            <a:lstStyle/>
            <a:p>
              <a:pPr algn="ctr"/>
              <a:endParaRPr lang="en-US" sz="3914" b="1" dirty="0">
                <a:solidFill>
                  <a:srgbClr val="008000"/>
                </a:solidFill>
                <a:latin typeface="Times New Roman"/>
                <a:cs typeface="Times New Roman"/>
              </a:endParaRPr>
            </a:p>
          </p:txBody>
        </p:sp>
        <p:sp>
          <p:nvSpPr>
            <p:cNvPr id="199" name="TextBox 198">
              <a:extLst>
                <a:ext uri="{FF2B5EF4-FFF2-40B4-BE49-F238E27FC236}">
                  <a16:creationId xmlns:a16="http://schemas.microsoft.com/office/drawing/2014/main" id="{A2ACE20A-D9FE-4817-87C1-17A63A849BB1}"/>
                </a:ext>
              </a:extLst>
            </p:cNvPr>
            <p:cNvSpPr txBox="1"/>
            <p:nvPr/>
          </p:nvSpPr>
          <p:spPr>
            <a:xfrm>
              <a:off x="277080" y="3991873"/>
              <a:ext cx="9504240" cy="2645625"/>
            </a:xfrm>
            <a:prstGeom prst="rect">
              <a:avLst/>
            </a:prstGeom>
            <a:solidFill>
              <a:schemeClr val="accent1">
                <a:lumMod val="60000"/>
                <a:lumOff val="40000"/>
              </a:schemeClr>
            </a:solidFill>
            <a:ln w="57150" cmpd="sng">
              <a:solidFill>
                <a:schemeClr val="tx1"/>
              </a:solidFill>
              <a:prstDash val="solid"/>
            </a:ln>
          </p:spPr>
          <p:txBody>
            <a:bodyPr wrap="square" rtlCol="0">
              <a:noAutofit/>
            </a:bodyPr>
            <a:lstStyle/>
            <a:p>
              <a:pPr algn="ctr"/>
              <a:endParaRPr lang="en-US" sz="3914" b="1" dirty="0">
                <a:solidFill>
                  <a:srgbClr val="008000"/>
                </a:solidFill>
                <a:latin typeface="Times New Roman"/>
                <a:cs typeface="Times New Roman"/>
              </a:endParaRPr>
            </a:p>
          </p:txBody>
        </p:sp>
        <p:sp>
          <p:nvSpPr>
            <p:cNvPr id="200" name="TextBox 199">
              <a:extLst>
                <a:ext uri="{FF2B5EF4-FFF2-40B4-BE49-F238E27FC236}">
                  <a16:creationId xmlns:a16="http://schemas.microsoft.com/office/drawing/2014/main" id="{E63942B3-100C-44B2-A3B9-BF51142BF54A}"/>
                </a:ext>
              </a:extLst>
            </p:cNvPr>
            <p:cNvSpPr txBox="1"/>
            <p:nvPr/>
          </p:nvSpPr>
          <p:spPr>
            <a:xfrm>
              <a:off x="277080" y="6614095"/>
              <a:ext cx="9504240" cy="940495"/>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latin typeface="Times New Roman"/>
                  <a:cs typeface="Times New Roman"/>
                </a:rPr>
                <a:t>ROOM HAZARDS</a:t>
              </a:r>
            </a:p>
          </p:txBody>
        </p:sp>
        <p:sp>
          <p:nvSpPr>
            <p:cNvPr id="201" name="TextBox 200">
              <a:extLst>
                <a:ext uri="{FF2B5EF4-FFF2-40B4-BE49-F238E27FC236}">
                  <a16:creationId xmlns:a16="http://schemas.microsoft.com/office/drawing/2014/main" id="{8FB49165-8923-498B-9521-E0C820A8C724}"/>
                </a:ext>
              </a:extLst>
            </p:cNvPr>
            <p:cNvSpPr txBox="1"/>
            <p:nvPr/>
          </p:nvSpPr>
          <p:spPr>
            <a:xfrm>
              <a:off x="277080" y="2490073"/>
              <a:ext cx="9504240" cy="1501801"/>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latin typeface="Times New Roman"/>
                  <a:cs typeface="Times New Roman"/>
                </a:rPr>
                <a:t>PROTECTIVE EQUIPMENT REQUIRED FOR ENTRY</a:t>
              </a:r>
            </a:p>
          </p:txBody>
        </p:sp>
        <p:sp>
          <p:nvSpPr>
            <p:cNvPr id="202" name="TextBox 201">
              <a:extLst>
                <a:ext uri="{FF2B5EF4-FFF2-40B4-BE49-F238E27FC236}">
                  <a16:creationId xmlns:a16="http://schemas.microsoft.com/office/drawing/2014/main" id="{8A317262-E66C-4117-AB2E-676616927219}"/>
                </a:ext>
              </a:extLst>
            </p:cNvPr>
            <p:cNvSpPr txBox="1"/>
            <p:nvPr/>
          </p:nvSpPr>
          <p:spPr>
            <a:xfrm>
              <a:off x="277080" y="1199091"/>
              <a:ext cx="9504240" cy="1303832"/>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solidFill>
                    <a:srgbClr val="FF0000"/>
                  </a:solidFill>
                  <a:latin typeface="Times New Roman"/>
                  <a:cs typeface="Times New Roman"/>
                </a:rPr>
                <a:t>CAUTION! PRIMARY HAZARD</a:t>
              </a:r>
            </a:p>
          </p:txBody>
        </p:sp>
        <p:pic>
          <p:nvPicPr>
            <p:cNvPr id="203" name="Picture 202">
              <a:extLst>
                <a:ext uri="{FF2B5EF4-FFF2-40B4-BE49-F238E27FC236}">
                  <a16:creationId xmlns:a16="http://schemas.microsoft.com/office/drawing/2014/main" id="{59AA642C-75A7-485A-8C13-117A70B9D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483" y="12995754"/>
              <a:ext cx="1760160" cy="1710676"/>
            </a:xfrm>
            <a:prstGeom prst="rect">
              <a:avLst/>
            </a:prstGeom>
          </p:spPr>
        </p:pic>
        <p:sp>
          <p:nvSpPr>
            <p:cNvPr id="204" name="TextBox 203">
              <a:extLst>
                <a:ext uri="{FF2B5EF4-FFF2-40B4-BE49-F238E27FC236}">
                  <a16:creationId xmlns:a16="http://schemas.microsoft.com/office/drawing/2014/main" id="{47EC318E-8B11-4061-8B30-0ADFB255E230}"/>
                </a:ext>
              </a:extLst>
            </p:cNvPr>
            <p:cNvSpPr txBox="1"/>
            <p:nvPr/>
          </p:nvSpPr>
          <p:spPr>
            <a:xfrm>
              <a:off x="602740" y="5801557"/>
              <a:ext cx="1284326"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Lab Coat</a:t>
              </a:r>
            </a:p>
          </p:txBody>
        </p:sp>
        <p:pic>
          <p:nvPicPr>
            <p:cNvPr id="205" name="Picture 204">
              <a:extLst>
                <a:ext uri="{FF2B5EF4-FFF2-40B4-BE49-F238E27FC236}">
                  <a16:creationId xmlns:a16="http://schemas.microsoft.com/office/drawing/2014/main" id="{8306B8F4-FDD8-40FF-B248-CA3A277CA819}"/>
                </a:ext>
              </a:extLst>
            </p:cNvPr>
            <p:cNvPicPr>
              <a:picLocks noChangeAspect="1"/>
            </p:cNvPicPr>
            <p:nvPr/>
          </p:nvPicPr>
          <p:blipFill>
            <a:blip r:embed="rId4"/>
            <a:stretch>
              <a:fillRect/>
            </a:stretch>
          </p:blipFill>
          <p:spPr>
            <a:xfrm>
              <a:off x="422829" y="4192369"/>
              <a:ext cx="1644148" cy="1639900"/>
            </a:xfrm>
            <a:prstGeom prst="rect">
              <a:avLst/>
            </a:prstGeom>
          </p:spPr>
        </p:pic>
        <p:sp>
          <p:nvSpPr>
            <p:cNvPr id="206" name="TextBox 205">
              <a:extLst>
                <a:ext uri="{FF2B5EF4-FFF2-40B4-BE49-F238E27FC236}">
                  <a16:creationId xmlns:a16="http://schemas.microsoft.com/office/drawing/2014/main" id="{B984C5FC-F691-45C5-940F-C73C439072F4}"/>
                </a:ext>
              </a:extLst>
            </p:cNvPr>
            <p:cNvSpPr txBox="1"/>
            <p:nvPr/>
          </p:nvSpPr>
          <p:spPr>
            <a:xfrm>
              <a:off x="2305593" y="580155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Closed Toe Shoes</a:t>
              </a:r>
            </a:p>
          </p:txBody>
        </p:sp>
        <p:pic>
          <p:nvPicPr>
            <p:cNvPr id="207" name="Picture 206">
              <a:extLst>
                <a:ext uri="{FF2B5EF4-FFF2-40B4-BE49-F238E27FC236}">
                  <a16:creationId xmlns:a16="http://schemas.microsoft.com/office/drawing/2014/main" id="{F2F6C27E-C026-4524-A398-4FC902DFCF47}"/>
                </a:ext>
              </a:extLst>
            </p:cNvPr>
            <p:cNvPicPr>
              <a:picLocks noChangeAspect="1"/>
            </p:cNvPicPr>
            <p:nvPr/>
          </p:nvPicPr>
          <p:blipFill>
            <a:blip r:embed="rId5"/>
            <a:stretch>
              <a:fillRect/>
            </a:stretch>
          </p:blipFill>
          <p:spPr>
            <a:xfrm>
              <a:off x="2252673" y="4139778"/>
              <a:ext cx="1651175" cy="1639900"/>
            </a:xfrm>
            <a:prstGeom prst="rect">
              <a:avLst/>
            </a:prstGeom>
          </p:spPr>
        </p:pic>
        <p:sp>
          <p:nvSpPr>
            <p:cNvPr id="208" name="TextBox 207">
              <a:extLst>
                <a:ext uri="{FF2B5EF4-FFF2-40B4-BE49-F238E27FC236}">
                  <a16:creationId xmlns:a16="http://schemas.microsoft.com/office/drawing/2014/main" id="{193421E3-E8D6-4AA8-94BE-936088EFC9FA}"/>
                </a:ext>
              </a:extLst>
            </p:cNvPr>
            <p:cNvSpPr txBox="1"/>
            <p:nvPr/>
          </p:nvSpPr>
          <p:spPr>
            <a:xfrm>
              <a:off x="4221891" y="580155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No Food or Drink</a:t>
              </a:r>
            </a:p>
          </p:txBody>
        </p:sp>
        <p:pic>
          <p:nvPicPr>
            <p:cNvPr id="209" name="Picture 208">
              <a:extLst>
                <a:ext uri="{FF2B5EF4-FFF2-40B4-BE49-F238E27FC236}">
                  <a16:creationId xmlns:a16="http://schemas.microsoft.com/office/drawing/2014/main" id="{39AC8B83-AD4C-4705-BAE5-58FF65962F07}"/>
                </a:ext>
              </a:extLst>
            </p:cNvPr>
            <p:cNvPicPr>
              <a:picLocks noChangeAspect="1"/>
            </p:cNvPicPr>
            <p:nvPr/>
          </p:nvPicPr>
          <p:blipFill>
            <a:blip r:embed="rId6"/>
            <a:stretch>
              <a:fillRect/>
            </a:stretch>
          </p:blipFill>
          <p:spPr>
            <a:xfrm>
              <a:off x="4172484" y="4144570"/>
              <a:ext cx="1644149" cy="1646908"/>
            </a:xfrm>
            <a:prstGeom prst="rect">
              <a:avLst/>
            </a:prstGeom>
          </p:spPr>
        </p:pic>
        <p:sp>
          <p:nvSpPr>
            <p:cNvPr id="210" name="TextBox 209">
              <a:extLst>
                <a:ext uri="{FF2B5EF4-FFF2-40B4-BE49-F238E27FC236}">
                  <a16:creationId xmlns:a16="http://schemas.microsoft.com/office/drawing/2014/main" id="{8328103D-AF21-45AE-9C85-02B1E8D48669}"/>
                </a:ext>
              </a:extLst>
            </p:cNvPr>
            <p:cNvSpPr txBox="1"/>
            <p:nvPr/>
          </p:nvSpPr>
          <p:spPr>
            <a:xfrm>
              <a:off x="6420008" y="5801557"/>
              <a:ext cx="970137"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Gloves</a:t>
              </a:r>
            </a:p>
          </p:txBody>
        </p:sp>
        <p:pic>
          <p:nvPicPr>
            <p:cNvPr id="211" name="Picture 210">
              <a:extLst>
                <a:ext uri="{FF2B5EF4-FFF2-40B4-BE49-F238E27FC236}">
                  <a16:creationId xmlns:a16="http://schemas.microsoft.com/office/drawing/2014/main" id="{CB0E584F-8AA0-4175-B1A8-17E6AB2C339A}"/>
                </a:ext>
              </a:extLst>
            </p:cNvPr>
            <p:cNvPicPr>
              <a:picLocks noChangeAspect="1"/>
            </p:cNvPicPr>
            <p:nvPr/>
          </p:nvPicPr>
          <p:blipFill>
            <a:blip r:embed="rId7"/>
            <a:stretch>
              <a:fillRect/>
            </a:stretch>
          </p:blipFill>
          <p:spPr>
            <a:xfrm>
              <a:off x="6083002" y="4183885"/>
              <a:ext cx="1644148" cy="1639900"/>
            </a:xfrm>
            <a:prstGeom prst="rect">
              <a:avLst/>
            </a:prstGeom>
          </p:spPr>
        </p:pic>
        <p:sp>
          <p:nvSpPr>
            <p:cNvPr id="212" name="TextBox 211">
              <a:extLst>
                <a:ext uri="{FF2B5EF4-FFF2-40B4-BE49-F238E27FC236}">
                  <a16:creationId xmlns:a16="http://schemas.microsoft.com/office/drawing/2014/main" id="{E22E7482-833A-48DD-AA11-EEB7F3FE65D4}"/>
                </a:ext>
              </a:extLst>
            </p:cNvPr>
            <p:cNvSpPr txBox="1"/>
            <p:nvPr/>
          </p:nvSpPr>
          <p:spPr>
            <a:xfrm>
              <a:off x="7848659" y="5801557"/>
              <a:ext cx="1842171"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Safety Glasses</a:t>
              </a:r>
            </a:p>
          </p:txBody>
        </p:sp>
        <p:pic>
          <p:nvPicPr>
            <p:cNvPr id="213" name="Picture 212">
              <a:extLst>
                <a:ext uri="{FF2B5EF4-FFF2-40B4-BE49-F238E27FC236}">
                  <a16:creationId xmlns:a16="http://schemas.microsoft.com/office/drawing/2014/main" id="{19ECDCA6-1F9F-4078-B110-D76B1436896B}"/>
                </a:ext>
              </a:extLst>
            </p:cNvPr>
            <p:cNvPicPr>
              <a:picLocks noChangeAspect="1"/>
            </p:cNvPicPr>
            <p:nvPr/>
          </p:nvPicPr>
          <p:blipFill>
            <a:blip r:embed="rId8"/>
            <a:stretch>
              <a:fillRect/>
            </a:stretch>
          </p:blipFill>
          <p:spPr>
            <a:xfrm>
              <a:off x="7944157" y="4132563"/>
              <a:ext cx="1651175" cy="1646908"/>
            </a:xfrm>
            <a:prstGeom prst="rect">
              <a:avLst/>
            </a:prstGeom>
          </p:spPr>
        </p:pic>
        <p:sp>
          <p:nvSpPr>
            <p:cNvPr id="214" name="TextBox 213">
              <a:extLst>
                <a:ext uri="{FF2B5EF4-FFF2-40B4-BE49-F238E27FC236}">
                  <a16:creationId xmlns:a16="http://schemas.microsoft.com/office/drawing/2014/main" id="{AB75A255-134D-4B39-8725-2352C7E57054}"/>
                </a:ext>
              </a:extLst>
            </p:cNvPr>
            <p:cNvSpPr txBox="1"/>
            <p:nvPr/>
          </p:nvSpPr>
          <p:spPr>
            <a:xfrm>
              <a:off x="2190282" y="14823671"/>
              <a:ext cx="5677836" cy="369332"/>
            </a:xfrm>
            <a:prstGeom prst="rect">
              <a:avLst/>
            </a:prstGeom>
            <a:noFill/>
          </p:spPr>
          <p:txBody>
            <a:bodyPr wrap="none" rtlCol="0">
              <a:spAutoFit/>
            </a:bodyPr>
            <a:lstStyle/>
            <a:p>
              <a:r>
                <a:rPr lang="en-US" sz="1800" b="1" dirty="0"/>
                <a:t>Frame funding graciously provided by Texas A&amp;M EH&amp;S</a:t>
              </a:r>
            </a:p>
          </p:txBody>
        </p:sp>
      </p:grpSp>
    </p:spTree>
    <p:extLst>
      <p:ext uri="{BB962C8B-B14F-4D97-AF65-F5344CB8AC3E}">
        <p14:creationId xmlns:p14="http://schemas.microsoft.com/office/powerpoint/2010/main" val="290285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EE8030A-5868-4E8D-A951-530901305A95}"/>
              </a:ext>
            </a:extLst>
          </p:cNvPr>
          <p:cNvGrpSpPr/>
          <p:nvPr/>
        </p:nvGrpSpPr>
        <p:grpSpPr>
          <a:xfrm>
            <a:off x="277080" y="238325"/>
            <a:ext cx="9504240" cy="14954678"/>
            <a:chOff x="277080" y="238325"/>
            <a:chExt cx="9504240" cy="14954678"/>
          </a:xfrm>
        </p:grpSpPr>
        <p:sp>
          <p:nvSpPr>
            <p:cNvPr id="32" name="TextBox 31">
              <a:extLst>
                <a:ext uri="{FF2B5EF4-FFF2-40B4-BE49-F238E27FC236}">
                  <a16:creationId xmlns:a16="http://schemas.microsoft.com/office/drawing/2014/main" id="{539773B9-776A-40CF-A66C-A8509162B0EF}"/>
                </a:ext>
              </a:extLst>
            </p:cNvPr>
            <p:cNvSpPr txBox="1"/>
            <p:nvPr/>
          </p:nvSpPr>
          <p:spPr>
            <a:xfrm>
              <a:off x="3622334" y="238325"/>
              <a:ext cx="6158986" cy="837962"/>
            </a:xfrm>
            <a:prstGeom prst="rect">
              <a:avLst/>
            </a:prstGeom>
            <a:solidFill>
              <a:srgbClr val="92D050"/>
            </a:solidFill>
          </p:spPr>
          <p:txBody>
            <a:bodyPr wrap="square" rtlCol="0" anchor="ctr" anchorCtr="0">
              <a:normAutofit/>
            </a:bodyPr>
            <a:lstStyle/>
            <a:p>
              <a:pPr algn="ctr"/>
              <a:r>
                <a:rPr lang="en-US" sz="3188" b="1" dirty="0">
                  <a:latin typeface="Times New Roman"/>
                  <a:cs typeface="Times New Roman"/>
                </a:rPr>
                <a:t>CHEM 001 – TEACHING LAB</a:t>
              </a:r>
            </a:p>
          </p:txBody>
        </p:sp>
        <p:sp>
          <p:nvSpPr>
            <p:cNvPr id="33" name="Rectangle 32">
              <a:extLst>
                <a:ext uri="{FF2B5EF4-FFF2-40B4-BE49-F238E27FC236}">
                  <a16:creationId xmlns:a16="http://schemas.microsoft.com/office/drawing/2014/main" id="{28F1A41E-56F6-404A-A79F-AA4594217694}"/>
                </a:ext>
              </a:extLst>
            </p:cNvPr>
            <p:cNvSpPr/>
            <p:nvPr/>
          </p:nvSpPr>
          <p:spPr>
            <a:xfrm>
              <a:off x="501418" y="13708797"/>
              <a:ext cx="4107091" cy="471774"/>
            </a:xfrm>
            <a:prstGeom prst="rect">
              <a:avLst/>
            </a:prstGeom>
            <a:gradFill flip="none" rotWithShape="1">
              <a:gsLst>
                <a:gs pos="0">
                  <a:schemeClr val="tx2">
                    <a:lumMod val="60000"/>
                    <a:lumOff val="40000"/>
                  </a:schemeClr>
                </a:gs>
                <a:gs pos="100000">
                  <a:schemeClr val="bg1"/>
                </a:gs>
                <a:gs pos="20000">
                  <a:schemeClr val="tx2">
                    <a:lumMod val="40000"/>
                    <a:lumOff val="6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sp>
          <p:nvSpPr>
            <p:cNvPr id="34" name="Rectangle 33">
              <a:extLst>
                <a:ext uri="{FF2B5EF4-FFF2-40B4-BE49-F238E27FC236}">
                  <a16:creationId xmlns:a16="http://schemas.microsoft.com/office/drawing/2014/main" id="{1B919465-15DF-435E-9E89-FEE14068ECD7}"/>
                </a:ext>
              </a:extLst>
            </p:cNvPr>
            <p:cNvSpPr/>
            <p:nvPr/>
          </p:nvSpPr>
          <p:spPr>
            <a:xfrm>
              <a:off x="4988878" y="13027915"/>
              <a:ext cx="4208751" cy="509601"/>
            </a:xfrm>
            <a:prstGeom prst="rect">
              <a:avLst/>
            </a:prstGeom>
            <a:gradFill flip="none" rotWithShape="1">
              <a:gsLst>
                <a:gs pos="0">
                  <a:srgbClr val="E10808"/>
                </a:gs>
                <a:gs pos="45000">
                  <a:srgbClr val="FD8274"/>
                </a:gs>
                <a:gs pos="7000">
                  <a:srgbClr val="FF0000"/>
                </a:gs>
                <a:gs pos="89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sp>
          <p:nvSpPr>
            <p:cNvPr id="35" name="Rectangle 34">
              <a:extLst>
                <a:ext uri="{FF2B5EF4-FFF2-40B4-BE49-F238E27FC236}">
                  <a16:creationId xmlns:a16="http://schemas.microsoft.com/office/drawing/2014/main" id="{C97E6392-2586-4010-AC74-21D60B895BB6}"/>
                </a:ext>
              </a:extLst>
            </p:cNvPr>
            <p:cNvSpPr/>
            <p:nvPr/>
          </p:nvSpPr>
          <p:spPr>
            <a:xfrm>
              <a:off x="794725" y="14191459"/>
              <a:ext cx="4224633" cy="396433"/>
            </a:xfrm>
            <a:prstGeom prst="rect">
              <a:avLst/>
            </a:prstGeom>
            <a:gradFill flip="none" rotWithShape="1">
              <a:gsLst>
                <a:gs pos="76000">
                  <a:schemeClr val="bg1">
                    <a:lumMod val="95000"/>
                  </a:schemeClr>
                </a:gs>
                <a:gs pos="23000">
                  <a:schemeClr val="bg1">
                    <a:lumMod val="5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dirty="0"/>
            </a:p>
          </p:txBody>
        </p:sp>
        <p:sp>
          <p:nvSpPr>
            <p:cNvPr id="36" name="Rectangle 35">
              <a:extLst>
                <a:ext uri="{FF2B5EF4-FFF2-40B4-BE49-F238E27FC236}">
                  <a16:creationId xmlns:a16="http://schemas.microsoft.com/office/drawing/2014/main" id="{189BAF94-3A65-4F97-8119-EC919A96237D}"/>
                </a:ext>
              </a:extLst>
            </p:cNvPr>
            <p:cNvSpPr/>
            <p:nvPr/>
          </p:nvSpPr>
          <p:spPr>
            <a:xfrm>
              <a:off x="4819385" y="13531217"/>
              <a:ext cx="4232818" cy="471774"/>
            </a:xfrm>
            <a:prstGeom prst="rect">
              <a:avLst/>
            </a:prstGeom>
            <a:gradFill>
              <a:gsLst>
                <a:gs pos="96000">
                  <a:schemeClr val="bg1"/>
                </a:gs>
                <a:gs pos="0">
                  <a:srgbClr val="FFEF0C"/>
                </a:gs>
                <a:gs pos="19000">
                  <a:srgbClr val="FFFF95"/>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pic>
          <p:nvPicPr>
            <p:cNvPr id="37" name="Picture 36" descr="Chemistry Logo.png">
              <a:extLst>
                <a:ext uri="{FF2B5EF4-FFF2-40B4-BE49-F238E27FC236}">
                  <a16:creationId xmlns:a16="http://schemas.microsoft.com/office/drawing/2014/main" id="{F2D21DAB-6637-411C-8D97-C1D70B0AB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0" y="239650"/>
              <a:ext cx="3186067" cy="875060"/>
            </a:xfrm>
            <a:prstGeom prst="rect">
              <a:avLst/>
            </a:prstGeom>
          </p:spPr>
        </p:pic>
        <p:sp>
          <p:nvSpPr>
            <p:cNvPr id="38" name="TextBox 37">
              <a:extLst>
                <a:ext uri="{FF2B5EF4-FFF2-40B4-BE49-F238E27FC236}">
                  <a16:creationId xmlns:a16="http://schemas.microsoft.com/office/drawing/2014/main" id="{529D8C94-CA65-4123-B182-AC1E30FC1ACE}"/>
                </a:ext>
              </a:extLst>
            </p:cNvPr>
            <p:cNvSpPr txBox="1"/>
            <p:nvPr/>
          </p:nvSpPr>
          <p:spPr>
            <a:xfrm>
              <a:off x="310975" y="13197047"/>
              <a:ext cx="3393386" cy="386721"/>
            </a:xfrm>
            <a:prstGeom prst="rect">
              <a:avLst/>
            </a:prstGeom>
            <a:solidFill>
              <a:srgbClr val="92D050"/>
            </a:solidFill>
          </p:spPr>
          <p:txBody>
            <a:bodyPr wrap="square" rtlCol="0">
              <a:noAutofit/>
            </a:bodyPr>
            <a:lstStyle/>
            <a:p>
              <a:pPr algn="ctr">
                <a:lnSpc>
                  <a:spcPts val="2391"/>
                </a:lnSpc>
              </a:pPr>
              <a:r>
                <a:rPr lang="en-US" sz="1932" b="1" dirty="0">
                  <a:latin typeface="Times New Roman"/>
                  <a:cs typeface="Times New Roman"/>
                </a:rPr>
                <a:t>EMERGENCY CONTACTS</a:t>
              </a:r>
            </a:p>
          </p:txBody>
        </p:sp>
        <p:sp>
          <p:nvSpPr>
            <p:cNvPr id="39" name="TextBox 38">
              <a:extLst>
                <a:ext uri="{FF2B5EF4-FFF2-40B4-BE49-F238E27FC236}">
                  <a16:creationId xmlns:a16="http://schemas.microsoft.com/office/drawing/2014/main" id="{D471AF1F-430D-4D46-B70B-E6CA133C69E6}"/>
                </a:ext>
              </a:extLst>
            </p:cNvPr>
            <p:cNvSpPr txBox="1"/>
            <p:nvPr/>
          </p:nvSpPr>
          <p:spPr>
            <a:xfrm>
              <a:off x="310975" y="13667872"/>
              <a:ext cx="3340642" cy="1215436"/>
            </a:xfrm>
            <a:prstGeom prst="rect">
              <a:avLst/>
            </a:prstGeom>
            <a:solidFill>
              <a:schemeClr val="bg1"/>
            </a:solidFill>
            <a:ln>
              <a:solidFill>
                <a:srgbClr val="800000"/>
              </a:solidFill>
            </a:ln>
          </p:spPr>
          <p:txBody>
            <a:bodyPr wrap="square" rtlCol="0">
              <a:noAutofit/>
            </a:bodyPr>
            <a:lstStyle/>
            <a:p>
              <a:pPr algn="just">
                <a:lnSpc>
                  <a:spcPts val="2125"/>
                </a:lnSpc>
              </a:pPr>
              <a:r>
                <a:rPr lang="en-US" sz="1859" b="1" dirty="0">
                  <a:latin typeface="Times New Roman"/>
                  <a:cs typeface="Times New Roman"/>
                </a:rPr>
                <a:t>Police/Fire/Medical: 911</a:t>
              </a:r>
            </a:p>
            <a:p>
              <a:pPr algn="just">
                <a:lnSpc>
                  <a:spcPts val="2125"/>
                </a:lnSpc>
              </a:pPr>
              <a:r>
                <a:rPr lang="en-US" sz="1859" b="1" dirty="0">
                  <a:latin typeface="Times New Roman"/>
                  <a:cs typeface="Times New Roman"/>
                </a:rPr>
                <a:t>Campus police: (979) 845-2345</a:t>
              </a:r>
            </a:p>
            <a:p>
              <a:pPr algn="just">
                <a:lnSpc>
                  <a:spcPts val="2125"/>
                </a:lnSpc>
              </a:pPr>
              <a:r>
                <a:rPr lang="en-US" sz="1859" b="1" dirty="0">
                  <a:latin typeface="Times New Roman"/>
                  <a:cs typeface="Times New Roman"/>
                </a:rPr>
                <a:t>Facilities: (979) 845-4311</a:t>
              </a:r>
            </a:p>
            <a:p>
              <a:pPr algn="just">
                <a:lnSpc>
                  <a:spcPts val="2125"/>
                </a:lnSpc>
              </a:pPr>
              <a:r>
                <a:rPr lang="en-US" sz="1859" b="1" dirty="0">
                  <a:latin typeface="Times New Roman"/>
                  <a:cs typeface="Times New Roman"/>
                </a:rPr>
                <a:t>EHS: (979) 862-1111</a:t>
              </a:r>
            </a:p>
            <a:p>
              <a:pPr algn="just">
                <a:lnSpc>
                  <a:spcPts val="2391"/>
                </a:lnSpc>
              </a:pPr>
              <a:endParaRPr lang="en-US" sz="1594" dirty="0">
                <a:latin typeface="Times New Roman"/>
                <a:cs typeface="Times New Roman"/>
              </a:endParaRPr>
            </a:p>
          </p:txBody>
        </p:sp>
        <p:sp>
          <p:nvSpPr>
            <p:cNvPr id="40" name="TextBox 39">
              <a:extLst>
                <a:ext uri="{FF2B5EF4-FFF2-40B4-BE49-F238E27FC236}">
                  <a16:creationId xmlns:a16="http://schemas.microsoft.com/office/drawing/2014/main" id="{D0E2FB6E-A3A5-412D-BC31-4402154E5F15}"/>
                </a:ext>
              </a:extLst>
            </p:cNvPr>
            <p:cNvSpPr txBox="1"/>
            <p:nvPr/>
          </p:nvSpPr>
          <p:spPr>
            <a:xfrm>
              <a:off x="6470880" y="13127062"/>
              <a:ext cx="3091296" cy="1766454"/>
            </a:xfrm>
            <a:prstGeom prst="rect">
              <a:avLst/>
            </a:prstGeom>
            <a:solidFill>
              <a:schemeClr val="bg1"/>
            </a:solidFill>
            <a:ln>
              <a:solidFill>
                <a:srgbClr val="800000"/>
              </a:solidFill>
            </a:ln>
          </p:spPr>
          <p:txBody>
            <a:bodyPr wrap="square" rtlCol="0">
              <a:noAutofit/>
            </a:bodyPr>
            <a:lstStyle/>
            <a:p>
              <a:pPr algn="ctr">
                <a:lnSpc>
                  <a:spcPts val="2704"/>
                </a:lnSpc>
              </a:pPr>
              <a:r>
                <a:rPr lang="en-US" sz="1738" b="1" dirty="0">
                  <a:latin typeface="Times New Roman"/>
                  <a:cs typeface="Times New Roman"/>
                </a:rPr>
                <a:t>Principal Investigator: </a:t>
              </a:r>
            </a:p>
            <a:p>
              <a:pPr algn="ctr">
                <a:lnSpc>
                  <a:spcPts val="2704"/>
                </a:lnSpc>
              </a:pPr>
              <a:r>
                <a:rPr lang="en-US" sz="1738" b="1" dirty="0">
                  <a:latin typeface="Times New Roman"/>
                  <a:cs typeface="Times New Roman"/>
                </a:rPr>
                <a:t>(xxx)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gn="just">
                <a:lnSpc>
                  <a:spcPts val="2391"/>
                </a:lnSpc>
              </a:pPr>
              <a:endParaRPr lang="en-US" sz="1594" dirty="0">
                <a:latin typeface="Times New Roman"/>
                <a:cs typeface="Times New Roman"/>
              </a:endParaRPr>
            </a:p>
          </p:txBody>
        </p:sp>
        <p:sp>
          <p:nvSpPr>
            <p:cNvPr id="41" name="TextBox 40">
              <a:extLst>
                <a:ext uri="{FF2B5EF4-FFF2-40B4-BE49-F238E27FC236}">
                  <a16:creationId xmlns:a16="http://schemas.microsoft.com/office/drawing/2014/main" id="{1D6F01F7-B720-4D0C-8341-783B0FB758AB}"/>
                </a:ext>
              </a:extLst>
            </p:cNvPr>
            <p:cNvSpPr txBox="1"/>
            <p:nvPr/>
          </p:nvSpPr>
          <p:spPr>
            <a:xfrm>
              <a:off x="3850095" y="14547252"/>
              <a:ext cx="2358210" cy="369332"/>
            </a:xfrm>
            <a:prstGeom prst="rect">
              <a:avLst/>
            </a:prstGeom>
            <a:noFill/>
          </p:spPr>
          <p:txBody>
            <a:bodyPr wrap="none" rtlCol="0">
              <a:spAutoFit/>
            </a:bodyPr>
            <a:lstStyle/>
            <a:p>
              <a:r>
                <a:rPr lang="en-US" sz="1800" b="1" dirty="0"/>
                <a:t>chem.tamu.edu/safety</a:t>
              </a:r>
            </a:p>
          </p:txBody>
        </p:sp>
        <p:sp>
          <p:nvSpPr>
            <p:cNvPr id="42" name="TextBox 41">
              <a:extLst>
                <a:ext uri="{FF2B5EF4-FFF2-40B4-BE49-F238E27FC236}">
                  <a16:creationId xmlns:a16="http://schemas.microsoft.com/office/drawing/2014/main" id="{C566EDB7-4D4F-46E6-8DC3-4D83EBC80CA0}"/>
                </a:ext>
              </a:extLst>
            </p:cNvPr>
            <p:cNvSpPr txBox="1"/>
            <p:nvPr/>
          </p:nvSpPr>
          <p:spPr>
            <a:xfrm>
              <a:off x="277080" y="7554590"/>
              <a:ext cx="9504240" cy="5415836"/>
            </a:xfrm>
            <a:prstGeom prst="rect">
              <a:avLst/>
            </a:prstGeom>
            <a:solidFill>
              <a:srgbClr val="92D050"/>
            </a:solidFill>
            <a:ln w="57150" cmpd="sng">
              <a:solidFill>
                <a:schemeClr val="tx1"/>
              </a:solidFill>
              <a:prstDash val="solid"/>
            </a:ln>
          </p:spPr>
          <p:txBody>
            <a:bodyPr wrap="square" rtlCol="0">
              <a:noAutofit/>
            </a:bodyPr>
            <a:lstStyle/>
            <a:p>
              <a:pPr algn="ctr"/>
              <a:endParaRPr lang="en-US" sz="3914" b="1" dirty="0">
                <a:solidFill>
                  <a:srgbClr val="008000"/>
                </a:solidFill>
                <a:latin typeface="Times New Roman"/>
                <a:cs typeface="Times New Roman"/>
              </a:endParaRPr>
            </a:p>
          </p:txBody>
        </p:sp>
        <p:sp>
          <p:nvSpPr>
            <p:cNvPr id="43" name="TextBox 42">
              <a:extLst>
                <a:ext uri="{FF2B5EF4-FFF2-40B4-BE49-F238E27FC236}">
                  <a16:creationId xmlns:a16="http://schemas.microsoft.com/office/drawing/2014/main" id="{73D11D4E-8A58-4DBD-AD7B-40FFB472FA17}"/>
                </a:ext>
              </a:extLst>
            </p:cNvPr>
            <p:cNvSpPr txBox="1"/>
            <p:nvPr/>
          </p:nvSpPr>
          <p:spPr>
            <a:xfrm>
              <a:off x="277080" y="3991873"/>
              <a:ext cx="9504240" cy="2645625"/>
            </a:xfrm>
            <a:prstGeom prst="rect">
              <a:avLst/>
            </a:prstGeom>
            <a:solidFill>
              <a:srgbClr val="92D050"/>
            </a:solidFill>
            <a:ln w="57150" cmpd="sng">
              <a:solidFill>
                <a:schemeClr val="tx1"/>
              </a:solidFill>
              <a:prstDash val="solid"/>
            </a:ln>
          </p:spPr>
          <p:txBody>
            <a:bodyPr wrap="square" rtlCol="0">
              <a:noAutofit/>
            </a:bodyPr>
            <a:lstStyle/>
            <a:p>
              <a:pPr algn="ctr"/>
              <a:endParaRPr lang="en-US" sz="3914" b="1" dirty="0">
                <a:solidFill>
                  <a:srgbClr val="008000"/>
                </a:solidFill>
                <a:latin typeface="Times New Roman"/>
                <a:cs typeface="Times New Roman"/>
              </a:endParaRPr>
            </a:p>
          </p:txBody>
        </p:sp>
        <p:sp>
          <p:nvSpPr>
            <p:cNvPr id="46" name="TextBox 45">
              <a:extLst>
                <a:ext uri="{FF2B5EF4-FFF2-40B4-BE49-F238E27FC236}">
                  <a16:creationId xmlns:a16="http://schemas.microsoft.com/office/drawing/2014/main" id="{C0054569-4120-4A93-BD18-6CEC50EA590B}"/>
                </a:ext>
              </a:extLst>
            </p:cNvPr>
            <p:cNvSpPr txBox="1"/>
            <p:nvPr/>
          </p:nvSpPr>
          <p:spPr>
            <a:xfrm>
              <a:off x="277080" y="6614095"/>
              <a:ext cx="9504240" cy="940495"/>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latin typeface="Times New Roman"/>
                  <a:cs typeface="Times New Roman"/>
                </a:rPr>
                <a:t>ROOM HAZARDS</a:t>
              </a:r>
            </a:p>
          </p:txBody>
        </p:sp>
        <p:sp>
          <p:nvSpPr>
            <p:cNvPr id="47" name="TextBox 46">
              <a:extLst>
                <a:ext uri="{FF2B5EF4-FFF2-40B4-BE49-F238E27FC236}">
                  <a16:creationId xmlns:a16="http://schemas.microsoft.com/office/drawing/2014/main" id="{A7FA3786-38F0-408F-AF1B-B157FF049C12}"/>
                </a:ext>
              </a:extLst>
            </p:cNvPr>
            <p:cNvSpPr txBox="1"/>
            <p:nvPr/>
          </p:nvSpPr>
          <p:spPr>
            <a:xfrm>
              <a:off x="277080" y="2490073"/>
              <a:ext cx="9504240" cy="1501801"/>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latin typeface="Times New Roman"/>
                  <a:cs typeface="Times New Roman"/>
                </a:rPr>
                <a:t>PROTECTIVE EQUIPMENT REQUIRED FOR ENTRY</a:t>
              </a:r>
            </a:p>
          </p:txBody>
        </p:sp>
        <p:sp>
          <p:nvSpPr>
            <p:cNvPr id="48" name="TextBox 47">
              <a:extLst>
                <a:ext uri="{FF2B5EF4-FFF2-40B4-BE49-F238E27FC236}">
                  <a16:creationId xmlns:a16="http://schemas.microsoft.com/office/drawing/2014/main" id="{E9B3D29B-43A6-4C46-B812-83526AB85FDF}"/>
                </a:ext>
              </a:extLst>
            </p:cNvPr>
            <p:cNvSpPr txBox="1"/>
            <p:nvPr/>
          </p:nvSpPr>
          <p:spPr>
            <a:xfrm>
              <a:off x="277080" y="1199091"/>
              <a:ext cx="9504240" cy="1303832"/>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solidFill>
                    <a:srgbClr val="FF0000"/>
                  </a:solidFill>
                  <a:latin typeface="Times New Roman"/>
                  <a:cs typeface="Times New Roman"/>
                </a:rPr>
                <a:t>CAUTION! PRIMARY HAZARD</a:t>
              </a:r>
            </a:p>
          </p:txBody>
        </p:sp>
        <p:pic>
          <p:nvPicPr>
            <p:cNvPr id="49" name="Picture 48">
              <a:extLst>
                <a:ext uri="{FF2B5EF4-FFF2-40B4-BE49-F238E27FC236}">
                  <a16:creationId xmlns:a16="http://schemas.microsoft.com/office/drawing/2014/main" id="{F4217C24-3CED-4026-B0BD-FD80CCD08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483" y="12995754"/>
              <a:ext cx="1760160" cy="1710676"/>
            </a:xfrm>
            <a:prstGeom prst="rect">
              <a:avLst/>
            </a:prstGeom>
          </p:spPr>
        </p:pic>
        <p:sp>
          <p:nvSpPr>
            <p:cNvPr id="50" name="TextBox 49">
              <a:extLst>
                <a:ext uri="{FF2B5EF4-FFF2-40B4-BE49-F238E27FC236}">
                  <a16:creationId xmlns:a16="http://schemas.microsoft.com/office/drawing/2014/main" id="{AE24E12B-F974-4524-9C9F-21B1D52685C8}"/>
                </a:ext>
              </a:extLst>
            </p:cNvPr>
            <p:cNvSpPr txBox="1"/>
            <p:nvPr/>
          </p:nvSpPr>
          <p:spPr>
            <a:xfrm>
              <a:off x="602740" y="5801557"/>
              <a:ext cx="1284326"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Lab Coat</a:t>
              </a:r>
            </a:p>
          </p:txBody>
        </p:sp>
        <p:pic>
          <p:nvPicPr>
            <p:cNvPr id="51" name="Picture 50">
              <a:extLst>
                <a:ext uri="{FF2B5EF4-FFF2-40B4-BE49-F238E27FC236}">
                  <a16:creationId xmlns:a16="http://schemas.microsoft.com/office/drawing/2014/main" id="{EBB09FE1-3A5D-451F-856A-AB350F7C0085}"/>
                </a:ext>
              </a:extLst>
            </p:cNvPr>
            <p:cNvPicPr>
              <a:picLocks noChangeAspect="1"/>
            </p:cNvPicPr>
            <p:nvPr/>
          </p:nvPicPr>
          <p:blipFill>
            <a:blip r:embed="rId4"/>
            <a:stretch>
              <a:fillRect/>
            </a:stretch>
          </p:blipFill>
          <p:spPr>
            <a:xfrm>
              <a:off x="422829" y="4192369"/>
              <a:ext cx="1644148" cy="1639900"/>
            </a:xfrm>
            <a:prstGeom prst="rect">
              <a:avLst/>
            </a:prstGeom>
          </p:spPr>
        </p:pic>
        <p:sp>
          <p:nvSpPr>
            <p:cNvPr id="52" name="TextBox 51">
              <a:extLst>
                <a:ext uri="{FF2B5EF4-FFF2-40B4-BE49-F238E27FC236}">
                  <a16:creationId xmlns:a16="http://schemas.microsoft.com/office/drawing/2014/main" id="{F438EC06-9C81-4E09-A0E0-683FE3F57040}"/>
                </a:ext>
              </a:extLst>
            </p:cNvPr>
            <p:cNvSpPr txBox="1"/>
            <p:nvPr/>
          </p:nvSpPr>
          <p:spPr>
            <a:xfrm>
              <a:off x="2305593" y="580155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Closed Toe Shoes</a:t>
              </a:r>
            </a:p>
          </p:txBody>
        </p:sp>
        <p:pic>
          <p:nvPicPr>
            <p:cNvPr id="53" name="Picture 52">
              <a:extLst>
                <a:ext uri="{FF2B5EF4-FFF2-40B4-BE49-F238E27FC236}">
                  <a16:creationId xmlns:a16="http://schemas.microsoft.com/office/drawing/2014/main" id="{5A59D66D-2BA1-465B-8C5A-1F9EC00B404A}"/>
                </a:ext>
              </a:extLst>
            </p:cNvPr>
            <p:cNvPicPr>
              <a:picLocks noChangeAspect="1"/>
            </p:cNvPicPr>
            <p:nvPr/>
          </p:nvPicPr>
          <p:blipFill>
            <a:blip r:embed="rId5"/>
            <a:stretch>
              <a:fillRect/>
            </a:stretch>
          </p:blipFill>
          <p:spPr>
            <a:xfrm>
              <a:off x="2252673" y="4139778"/>
              <a:ext cx="1651175" cy="1639900"/>
            </a:xfrm>
            <a:prstGeom prst="rect">
              <a:avLst/>
            </a:prstGeom>
          </p:spPr>
        </p:pic>
        <p:sp>
          <p:nvSpPr>
            <p:cNvPr id="54" name="TextBox 53">
              <a:extLst>
                <a:ext uri="{FF2B5EF4-FFF2-40B4-BE49-F238E27FC236}">
                  <a16:creationId xmlns:a16="http://schemas.microsoft.com/office/drawing/2014/main" id="{E2DED940-1647-4EE3-88E1-487FD4A1AEAB}"/>
                </a:ext>
              </a:extLst>
            </p:cNvPr>
            <p:cNvSpPr txBox="1"/>
            <p:nvPr/>
          </p:nvSpPr>
          <p:spPr>
            <a:xfrm>
              <a:off x="4221891" y="580155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No Food or Drink</a:t>
              </a:r>
            </a:p>
          </p:txBody>
        </p:sp>
        <p:pic>
          <p:nvPicPr>
            <p:cNvPr id="55" name="Picture 54">
              <a:extLst>
                <a:ext uri="{FF2B5EF4-FFF2-40B4-BE49-F238E27FC236}">
                  <a16:creationId xmlns:a16="http://schemas.microsoft.com/office/drawing/2014/main" id="{99C76371-A3BC-4CA8-AE80-45BF3360FE86}"/>
                </a:ext>
              </a:extLst>
            </p:cNvPr>
            <p:cNvPicPr>
              <a:picLocks noChangeAspect="1"/>
            </p:cNvPicPr>
            <p:nvPr/>
          </p:nvPicPr>
          <p:blipFill>
            <a:blip r:embed="rId6"/>
            <a:stretch>
              <a:fillRect/>
            </a:stretch>
          </p:blipFill>
          <p:spPr>
            <a:xfrm>
              <a:off x="4172484" y="4144570"/>
              <a:ext cx="1644149" cy="1646908"/>
            </a:xfrm>
            <a:prstGeom prst="rect">
              <a:avLst/>
            </a:prstGeom>
          </p:spPr>
        </p:pic>
        <p:sp>
          <p:nvSpPr>
            <p:cNvPr id="56" name="TextBox 55">
              <a:extLst>
                <a:ext uri="{FF2B5EF4-FFF2-40B4-BE49-F238E27FC236}">
                  <a16:creationId xmlns:a16="http://schemas.microsoft.com/office/drawing/2014/main" id="{4BB8AFAB-6737-42E0-A622-21244BEC295D}"/>
                </a:ext>
              </a:extLst>
            </p:cNvPr>
            <p:cNvSpPr txBox="1"/>
            <p:nvPr/>
          </p:nvSpPr>
          <p:spPr>
            <a:xfrm>
              <a:off x="6420008" y="5801557"/>
              <a:ext cx="970137"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Gloves</a:t>
              </a:r>
            </a:p>
          </p:txBody>
        </p:sp>
        <p:pic>
          <p:nvPicPr>
            <p:cNvPr id="57" name="Picture 56">
              <a:extLst>
                <a:ext uri="{FF2B5EF4-FFF2-40B4-BE49-F238E27FC236}">
                  <a16:creationId xmlns:a16="http://schemas.microsoft.com/office/drawing/2014/main" id="{46085FEE-41E6-4A0B-86D8-A485BD5EB77F}"/>
                </a:ext>
              </a:extLst>
            </p:cNvPr>
            <p:cNvPicPr>
              <a:picLocks noChangeAspect="1"/>
            </p:cNvPicPr>
            <p:nvPr/>
          </p:nvPicPr>
          <p:blipFill>
            <a:blip r:embed="rId7"/>
            <a:stretch>
              <a:fillRect/>
            </a:stretch>
          </p:blipFill>
          <p:spPr>
            <a:xfrm>
              <a:off x="6083002" y="4183885"/>
              <a:ext cx="1644148" cy="1639900"/>
            </a:xfrm>
            <a:prstGeom prst="rect">
              <a:avLst/>
            </a:prstGeom>
          </p:spPr>
        </p:pic>
        <p:sp>
          <p:nvSpPr>
            <p:cNvPr id="58" name="TextBox 57">
              <a:extLst>
                <a:ext uri="{FF2B5EF4-FFF2-40B4-BE49-F238E27FC236}">
                  <a16:creationId xmlns:a16="http://schemas.microsoft.com/office/drawing/2014/main" id="{0BF06DFE-2725-4159-B845-9252794D7F31}"/>
                </a:ext>
              </a:extLst>
            </p:cNvPr>
            <p:cNvSpPr txBox="1"/>
            <p:nvPr/>
          </p:nvSpPr>
          <p:spPr>
            <a:xfrm>
              <a:off x="7848659" y="5801557"/>
              <a:ext cx="1842171"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Safety Glasses</a:t>
              </a:r>
            </a:p>
          </p:txBody>
        </p:sp>
        <p:pic>
          <p:nvPicPr>
            <p:cNvPr id="59" name="Picture 58">
              <a:extLst>
                <a:ext uri="{FF2B5EF4-FFF2-40B4-BE49-F238E27FC236}">
                  <a16:creationId xmlns:a16="http://schemas.microsoft.com/office/drawing/2014/main" id="{3F9164B1-DB7C-4271-9EED-9C10774F8631}"/>
                </a:ext>
              </a:extLst>
            </p:cNvPr>
            <p:cNvPicPr>
              <a:picLocks noChangeAspect="1"/>
            </p:cNvPicPr>
            <p:nvPr/>
          </p:nvPicPr>
          <p:blipFill>
            <a:blip r:embed="rId8"/>
            <a:stretch>
              <a:fillRect/>
            </a:stretch>
          </p:blipFill>
          <p:spPr>
            <a:xfrm>
              <a:off x="7944157" y="4132563"/>
              <a:ext cx="1651175" cy="1646908"/>
            </a:xfrm>
            <a:prstGeom prst="rect">
              <a:avLst/>
            </a:prstGeom>
          </p:spPr>
        </p:pic>
        <p:sp>
          <p:nvSpPr>
            <p:cNvPr id="60" name="TextBox 59">
              <a:extLst>
                <a:ext uri="{FF2B5EF4-FFF2-40B4-BE49-F238E27FC236}">
                  <a16:creationId xmlns:a16="http://schemas.microsoft.com/office/drawing/2014/main" id="{E758DED9-C9A7-4114-BEED-479BA1EE2121}"/>
                </a:ext>
              </a:extLst>
            </p:cNvPr>
            <p:cNvSpPr txBox="1"/>
            <p:nvPr/>
          </p:nvSpPr>
          <p:spPr>
            <a:xfrm>
              <a:off x="2190282" y="14823671"/>
              <a:ext cx="5677836" cy="369332"/>
            </a:xfrm>
            <a:prstGeom prst="rect">
              <a:avLst/>
            </a:prstGeom>
            <a:noFill/>
          </p:spPr>
          <p:txBody>
            <a:bodyPr wrap="none" rtlCol="0">
              <a:spAutoFit/>
            </a:bodyPr>
            <a:lstStyle/>
            <a:p>
              <a:r>
                <a:rPr lang="en-US" sz="1800" b="1" dirty="0"/>
                <a:t>Frame funding graciously provided by Texas A&amp;M EH&amp;S</a:t>
              </a:r>
            </a:p>
          </p:txBody>
        </p:sp>
      </p:grpSp>
    </p:spTree>
    <p:extLst>
      <p:ext uri="{BB962C8B-B14F-4D97-AF65-F5344CB8AC3E}">
        <p14:creationId xmlns:p14="http://schemas.microsoft.com/office/powerpoint/2010/main" val="328886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0108C7C-B854-4453-A14B-8BD72304092A}"/>
              </a:ext>
            </a:extLst>
          </p:cNvPr>
          <p:cNvGrpSpPr/>
          <p:nvPr/>
        </p:nvGrpSpPr>
        <p:grpSpPr>
          <a:xfrm>
            <a:off x="277080" y="238325"/>
            <a:ext cx="9504240" cy="14954678"/>
            <a:chOff x="277080" y="238325"/>
            <a:chExt cx="9504240" cy="14954678"/>
          </a:xfrm>
        </p:grpSpPr>
        <p:sp>
          <p:nvSpPr>
            <p:cNvPr id="31" name="TextBox 30">
              <a:extLst>
                <a:ext uri="{FF2B5EF4-FFF2-40B4-BE49-F238E27FC236}">
                  <a16:creationId xmlns:a16="http://schemas.microsoft.com/office/drawing/2014/main" id="{365A9FC7-25E9-4CB8-97FC-7B4156BAB3B6}"/>
                </a:ext>
              </a:extLst>
            </p:cNvPr>
            <p:cNvSpPr txBox="1"/>
            <p:nvPr/>
          </p:nvSpPr>
          <p:spPr>
            <a:xfrm>
              <a:off x="3622334" y="238325"/>
              <a:ext cx="6158986" cy="837962"/>
            </a:xfrm>
            <a:prstGeom prst="rect">
              <a:avLst/>
            </a:prstGeom>
            <a:solidFill>
              <a:srgbClr val="FFD653"/>
            </a:solidFill>
          </p:spPr>
          <p:txBody>
            <a:bodyPr wrap="square" rtlCol="0" anchor="ctr" anchorCtr="0">
              <a:normAutofit/>
            </a:bodyPr>
            <a:lstStyle/>
            <a:p>
              <a:pPr algn="ctr"/>
              <a:r>
                <a:rPr lang="en-US" sz="3188" b="1" dirty="0">
                  <a:latin typeface="Times New Roman"/>
                  <a:cs typeface="Times New Roman"/>
                </a:rPr>
                <a:t>CHEM 001 – BIOLOGICAL LAB</a:t>
              </a:r>
            </a:p>
          </p:txBody>
        </p:sp>
        <p:sp>
          <p:nvSpPr>
            <p:cNvPr id="32" name="Rectangle 31">
              <a:extLst>
                <a:ext uri="{FF2B5EF4-FFF2-40B4-BE49-F238E27FC236}">
                  <a16:creationId xmlns:a16="http://schemas.microsoft.com/office/drawing/2014/main" id="{45284202-684E-4EE7-8FA8-E103E8651F0F}"/>
                </a:ext>
              </a:extLst>
            </p:cNvPr>
            <p:cNvSpPr/>
            <p:nvPr/>
          </p:nvSpPr>
          <p:spPr>
            <a:xfrm>
              <a:off x="501418" y="13708797"/>
              <a:ext cx="4107091" cy="471774"/>
            </a:xfrm>
            <a:prstGeom prst="rect">
              <a:avLst/>
            </a:prstGeom>
            <a:gradFill flip="none" rotWithShape="1">
              <a:gsLst>
                <a:gs pos="0">
                  <a:schemeClr val="tx2">
                    <a:lumMod val="60000"/>
                    <a:lumOff val="40000"/>
                  </a:schemeClr>
                </a:gs>
                <a:gs pos="100000">
                  <a:schemeClr val="bg1"/>
                </a:gs>
                <a:gs pos="20000">
                  <a:schemeClr val="tx2">
                    <a:lumMod val="40000"/>
                    <a:lumOff val="6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sp>
          <p:nvSpPr>
            <p:cNvPr id="33" name="Rectangle 32">
              <a:extLst>
                <a:ext uri="{FF2B5EF4-FFF2-40B4-BE49-F238E27FC236}">
                  <a16:creationId xmlns:a16="http://schemas.microsoft.com/office/drawing/2014/main" id="{27258648-B98D-4034-AFB4-9B5A02B18EA0}"/>
                </a:ext>
              </a:extLst>
            </p:cNvPr>
            <p:cNvSpPr/>
            <p:nvPr/>
          </p:nvSpPr>
          <p:spPr>
            <a:xfrm>
              <a:off x="4988878" y="13027915"/>
              <a:ext cx="4208751" cy="509601"/>
            </a:xfrm>
            <a:prstGeom prst="rect">
              <a:avLst/>
            </a:prstGeom>
            <a:gradFill flip="none" rotWithShape="1">
              <a:gsLst>
                <a:gs pos="0">
                  <a:srgbClr val="E10808"/>
                </a:gs>
                <a:gs pos="45000">
                  <a:srgbClr val="FD8274"/>
                </a:gs>
                <a:gs pos="7000">
                  <a:srgbClr val="FF0000"/>
                </a:gs>
                <a:gs pos="89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sp>
          <p:nvSpPr>
            <p:cNvPr id="34" name="Rectangle 33">
              <a:extLst>
                <a:ext uri="{FF2B5EF4-FFF2-40B4-BE49-F238E27FC236}">
                  <a16:creationId xmlns:a16="http://schemas.microsoft.com/office/drawing/2014/main" id="{7515B4C0-D6EC-4B56-BEF2-25F46AA62C8A}"/>
                </a:ext>
              </a:extLst>
            </p:cNvPr>
            <p:cNvSpPr/>
            <p:nvPr/>
          </p:nvSpPr>
          <p:spPr>
            <a:xfrm>
              <a:off x="794725" y="14191459"/>
              <a:ext cx="4224633" cy="396433"/>
            </a:xfrm>
            <a:prstGeom prst="rect">
              <a:avLst/>
            </a:prstGeom>
            <a:gradFill flip="none" rotWithShape="1">
              <a:gsLst>
                <a:gs pos="76000">
                  <a:schemeClr val="bg1">
                    <a:lumMod val="95000"/>
                  </a:schemeClr>
                </a:gs>
                <a:gs pos="23000">
                  <a:schemeClr val="bg1">
                    <a:lumMod val="50000"/>
                  </a:scheme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dirty="0"/>
            </a:p>
          </p:txBody>
        </p:sp>
        <p:sp>
          <p:nvSpPr>
            <p:cNvPr id="35" name="Rectangle 34">
              <a:extLst>
                <a:ext uri="{FF2B5EF4-FFF2-40B4-BE49-F238E27FC236}">
                  <a16:creationId xmlns:a16="http://schemas.microsoft.com/office/drawing/2014/main" id="{EF0668EA-C62C-49E3-BC87-499C5CC2CFB2}"/>
                </a:ext>
              </a:extLst>
            </p:cNvPr>
            <p:cNvSpPr/>
            <p:nvPr/>
          </p:nvSpPr>
          <p:spPr>
            <a:xfrm>
              <a:off x="4819385" y="13531217"/>
              <a:ext cx="4232818" cy="471774"/>
            </a:xfrm>
            <a:prstGeom prst="rect">
              <a:avLst/>
            </a:prstGeom>
            <a:gradFill>
              <a:gsLst>
                <a:gs pos="96000">
                  <a:schemeClr val="bg1"/>
                </a:gs>
                <a:gs pos="0">
                  <a:srgbClr val="FFEF0C"/>
                </a:gs>
                <a:gs pos="19000">
                  <a:srgbClr val="FFFF95"/>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14"/>
            </a:p>
          </p:txBody>
        </p:sp>
        <p:pic>
          <p:nvPicPr>
            <p:cNvPr id="36" name="Picture 35" descr="Chemistry Logo.png">
              <a:extLst>
                <a:ext uri="{FF2B5EF4-FFF2-40B4-BE49-F238E27FC236}">
                  <a16:creationId xmlns:a16="http://schemas.microsoft.com/office/drawing/2014/main" id="{E61B864D-722D-452D-9105-70199DC8E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0" y="239650"/>
              <a:ext cx="3186067" cy="875060"/>
            </a:xfrm>
            <a:prstGeom prst="rect">
              <a:avLst/>
            </a:prstGeom>
          </p:spPr>
        </p:pic>
        <p:sp>
          <p:nvSpPr>
            <p:cNvPr id="37" name="TextBox 36">
              <a:extLst>
                <a:ext uri="{FF2B5EF4-FFF2-40B4-BE49-F238E27FC236}">
                  <a16:creationId xmlns:a16="http://schemas.microsoft.com/office/drawing/2014/main" id="{63470473-C9A9-451A-8103-98A3344F867F}"/>
                </a:ext>
              </a:extLst>
            </p:cNvPr>
            <p:cNvSpPr txBox="1"/>
            <p:nvPr/>
          </p:nvSpPr>
          <p:spPr>
            <a:xfrm>
              <a:off x="310975" y="13197047"/>
              <a:ext cx="3393386" cy="386721"/>
            </a:xfrm>
            <a:prstGeom prst="rect">
              <a:avLst/>
            </a:prstGeom>
            <a:solidFill>
              <a:srgbClr val="FFD653"/>
            </a:solidFill>
          </p:spPr>
          <p:txBody>
            <a:bodyPr wrap="square" rtlCol="0">
              <a:noAutofit/>
            </a:bodyPr>
            <a:lstStyle/>
            <a:p>
              <a:pPr algn="ctr">
                <a:lnSpc>
                  <a:spcPts val="2391"/>
                </a:lnSpc>
              </a:pPr>
              <a:r>
                <a:rPr lang="en-US" sz="1932" b="1" dirty="0">
                  <a:latin typeface="Times New Roman"/>
                  <a:cs typeface="Times New Roman"/>
                </a:rPr>
                <a:t>EMERGENCY CONTACTS</a:t>
              </a:r>
            </a:p>
          </p:txBody>
        </p:sp>
        <p:sp>
          <p:nvSpPr>
            <p:cNvPr id="38" name="TextBox 37">
              <a:extLst>
                <a:ext uri="{FF2B5EF4-FFF2-40B4-BE49-F238E27FC236}">
                  <a16:creationId xmlns:a16="http://schemas.microsoft.com/office/drawing/2014/main" id="{803CDFE5-E513-4B1D-BF66-9054EEF65B06}"/>
                </a:ext>
              </a:extLst>
            </p:cNvPr>
            <p:cNvSpPr txBox="1"/>
            <p:nvPr/>
          </p:nvSpPr>
          <p:spPr>
            <a:xfrm>
              <a:off x="310975" y="13667872"/>
              <a:ext cx="3340642" cy="1215436"/>
            </a:xfrm>
            <a:prstGeom prst="rect">
              <a:avLst/>
            </a:prstGeom>
            <a:solidFill>
              <a:schemeClr val="bg1"/>
            </a:solidFill>
            <a:ln>
              <a:solidFill>
                <a:srgbClr val="800000"/>
              </a:solidFill>
            </a:ln>
          </p:spPr>
          <p:txBody>
            <a:bodyPr wrap="square" rtlCol="0">
              <a:noAutofit/>
            </a:bodyPr>
            <a:lstStyle/>
            <a:p>
              <a:pPr algn="just">
                <a:lnSpc>
                  <a:spcPts val="2125"/>
                </a:lnSpc>
              </a:pPr>
              <a:r>
                <a:rPr lang="en-US" sz="1859" b="1" dirty="0">
                  <a:latin typeface="Times New Roman"/>
                  <a:cs typeface="Times New Roman"/>
                </a:rPr>
                <a:t>Police/Fire/Medical: 911</a:t>
              </a:r>
            </a:p>
            <a:p>
              <a:pPr algn="just">
                <a:lnSpc>
                  <a:spcPts val="2125"/>
                </a:lnSpc>
              </a:pPr>
              <a:r>
                <a:rPr lang="en-US" sz="1859" b="1" dirty="0">
                  <a:latin typeface="Times New Roman"/>
                  <a:cs typeface="Times New Roman"/>
                </a:rPr>
                <a:t>Campus police: (979) 845-2345</a:t>
              </a:r>
            </a:p>
            <a:p>
              <a:pPr algn="just">
                <a:lnSpc>
                  <a:spcPts val="2125"/>
                </a:lnSpc>
              </a:pPr>
              <a:r>
                <a:rPr lang="en-US" sz="1859" b="1" dirty="0">
                  <a:latin typeface="Times New Roman"/>
                  <a:cs typeface="Times New Roman"/>
                </a:rPr>
                <a:t>Facilities: (979) 845-4311</a:t>
              </a:r>
            </a:p>
            <a:p>
              <a:pPr algn="just">
                <a:lnSpc>
                  <a:spcPts val="2125"/>
                </a:lnSpc>
              </a:pPr>
              <a:r>
                <a:rPr lang="en-US" sz="1859" b="1" dirty="0">
                  <a:latin typeface="Times New Roman"/>
                  <a:cs typeface="Times New Roman"/>
                </a:rPr>
                <a:t>EHS: (979) 862-1111</a:t>
              </a:r>
            </a:p>
            <a:p>
              <a:pPr algn="just">
                <a:lnSpc>
                  <a:spcPts val="2391"/>
                </a:lnSpc>
              </a:pPr>
              <a:endParaRPr lang="en-US" sz="1594" dirty="0">
                <a:latin typeface="Times New Roman"/>
                <a:cs typeface="Times New Roman"/>
              </a:endParaRPr>
            </a:p>
          </p:txBody>
        </p:sp>
        <p:sp>
          <p:nvSpPr>
            <p:cNvPr id="39" name="TextBox 38">
              <a:extLst>
                <a:ext uri="{FF2B5EF4-FFF2-40B4-BE49-F238E27FC236}">
                  <a16:creationId xmlns:a16="http://schemas.microsoft.com/office/drawing/2014/main" id="{C289107B-657F-4C18-BFC1-17B78B11AFD0}"/>
                </a:ext>
              </a:extLst>
            </p:cNvPr>
            <p:cNvSpPr txBox="1"/>
            <p:nvPr/>
          </p:nvSpPr>
          <p:spPr>
            <a:xfrm>
              <a:off x="6470880" y="13127062"/>
              <a:ext cx="3091296" cy="1766454"/>
            </a:xfrm>
            <a:prstGeom prst="rect">
              <a:avLst/>
            </a:prstGeom>
            <a:solidFill>
              <a:schemeClr val="bg1"/>
            </a:solidFill>
            <a:ln>
              <a:solidFill>
                <a:srgbClr val="800000"/>
              </a:solidFill>
            </a:ln>
          </p:spPr>
          <p:txBody>
            <a:bodyPr wrap="square" rtlCol="0">
              <a:noAutofit/>
            </a:bodyPr>
            <a:lstStyle/>
            <a:p>
              <a:pPr algn="ctr">
                <a:lnSpc>
                  <a:spcPts val="2704"/>
                </a:lnSpc>
              </a:pPr>
              <a:r>
                <a:rPr lang="en-US" sz="1738" b="1" dirty="0">
                  <a:latin typeface="Times New Roman"/>
                  <a:cs typeface="Times New Roman"/>
                </a:rPr>
                <a:t>Principal Investigator: </a:t>
              </a:r>
            </a:p>
            <a:p>
              <a:pPr algn="ctr">
                <a:lnSpc>
                  <a:spcPts val="2704"/>
                </a:lnSpc>
              </a:pPr>
              <a:r>
                <a:rPr lang="en-US" sz="1738" b="1" dirty="0">
                  <a:latin typeface="Times New Roman"/>
                  <a:cs typeface="Times New Roman"/>
                </a:rPr>
                <a:t>(xxx)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nSpc>
                  <a:spcPts val="2704"/>
                </a:lnSpc>
              </a:pPr>
              <a:r>
                <a:rPr lang="en-US" sz="1738" b="1" dirty="0">
                  <a:latin typeface="Times New Roman"/>
                  <a:cs typeface="Times New Roman"/>
                </a:rPr>
                <a:t>Grad Student: (xxx) xxx-</a:t>
              </a:r>
              <a:r>
                <a:rPr lang="en-US" sz="1738" b="1" dirty="0" err="1">
                  <a:latin typeface="Times New Roman"/>
                  <a:cs typeface="Times New Roman"/>
                </a:rPr>
                <a:t>xxxx</a:t>
              </a:r>
              <a:endParaRPr lang="en-US" sz="1738" b="1" dirty="0">
                <a:latin typeface="Times New Roman"/>
                <a:cs typeface="Times New Roman"/>
              </a:endParaRPr>
            </a:p>
            <a:p>
              <a:pPr algn="just">
                <a:lnSpc>
                  <a:spcPts val="2391"/>
                </a:lnSpc>
              </a:pPr>
              <a:endParaRPr lang="en-US" sz="1594" dirty="0">
                <a:latin typeface="Times New Roman"/>
                <a:cs typeface="Times New Roman"/>
              </a:endParaRPr>
            </a:p>
          </p:txBody>
        </p:sp>
        <p:sp>
          <p:nvSpPr>
            <p:cNvPr id="40" name="TextBox 39">
              <a:extLst>
                <a:ext uri="{FF2B5EF4-FFF2-40B4-BE49-F238E27FC236}">
                  <a16:creationId xmlns:a16="http://schemas.microsoft.com/office/drawing/2014/main" id="{BB262E72-AA2C-4910-B664-CCEE191387BB}"/>
                </a:ext>
              </a:extLst>
            </p:cNvPr>
            <p:cNvSpPr txBox="1"/>
            <p:nvPr/>
          </p:nvSpPr>
          <p:spPr>
            <a:xfrm>
              <a:off x="3850095" y="14547252"/>
              <a:ext cx="2358210" cy="369332"/>
            </a:xfrm>
            <a:prstGeom prst="rect">
              <a:avLst/>
            </a:prstGeom>
            <a:noFill/>
          </p:spPr>
          <p:txBody>
            <a:bodyPr wrap="none" rtlCol="0">
              <a:spAutoFit/>
            </a:bodyPr>
            <a:lstStyle/>
            <a:p>
              <a:r>
                <a:rPr lang="en-US" sz="1800" b="1" dirty="0"/>
                <a:t>chem.tamu.edu/safety</a:t>
              </a:r>
            </a:p>
          </p:txBody>
        </p:sp>
        <p:sp>
          <p:nvSpPr>
            <p:cNvPr id="41" name="TextBox 40">
              <a:extLst>
                <a:ext uri="{FF2B5EF4-FFF2-40B4-BE49-F238E27FC236}">
                  <a16:creationId xmlns:a16="http://schemas.microsoft.com/office/drawing/2014/main" id="{94E365A8-752B-486A-81D4-E489BC88F212}"/>
                </a:ext>
              </a:extLst>
            </p:cNvPr>
            <p:cNvSpPr txBox="1"/>
            <p:nvPr/>
          </p:nvSpPr>
          <p:spPr>
            <a:xfrm>
              <a:off x="277080" y="7554590"/>
              <a:ext cx="9504240" cy="5415836"/>
            </a:xfrm>
            <a:prstGeom prst="rect">
              <a:avLst/>
            </a:prstGeom>
            <a:solidFill>
              <a:srgbClr val="FFD653"/>
            </a:solidFill>
            <a:ln w="57150" cmpd="sng">
              <a:solidFill>
                <a:schemeClr val="tx1"/>
              </a:solidFill>
              <a:prstDash val="solid"/>
            </a:ln>
          </p:spPr>
          <p:txBody>
            <a:bodyPr wrap="square" rtlCol="0">
              <a:noAutofit/>
            </a:bodyPr>
            <a:lstStyle/>
            <a:p>
              <a:pPr algn="ctr"/>
              <a:endParaRPr lang="en-US" sz="3914" b="1" dirty="0">
                <a:solidFill>
                  <a:srgbClr val="008000"/>
                </a:solidFill>
                <a:latin typeface="Times New Roman"/>
                <a:cs typeface="Times New Roman"/>
              </a:endParaRPr>
            </a:p>
          </p:txBody>
        </p:sp>
        <p:sp>
          <p:nvSpPr>
            <p:cNvPr id="42" name="TextBox 41">
              <a:extLst>
                <a:ext uri="{FF2B5EF4-FFF2-40B4-BE49-F238E27FC236}">
                  <a16:creationId xmlns:a16="http://schemas.microsoft.com/office/drawing/2014/main" id="{465B00F3-CB24-4EBF-B561-3DB63F1AF1E8}"/>
                </a:ext>
              </a:extLst>
            </p:cNvPr>
            <p:cNvSpPr txBox="1"/>
            <p:nvPr/>
          </p:nvSpPr>
          <p:spPr>
            <a:xfrm>
              <a:off x="277080" y="3991873"/>
              <a:ext cx="9504240" cy="2645625"/>
            </a:xfrm>
            <a:prstGeom prst="rect">
              <a:avLst/>
            </a:prstGeom>
            <a:solidFill>
              <a:srgbClr val="FFD653"/>
            </a:solidFill>
            <a:ln w="57150" cmpd="sng">
              <a:solidFill>
                <a:schemeClr val="tx1"/>
              </a:solidFill>
              <a:prstDash val="solid"/>
            </a:ln>
          </p:spPr>
          <p:txBody>
            <a:bodyPr wrap="square" rtlCol="0">
              <a:noAutofit/>
            </a:bodyPr>
            <a:lstStyle/>
            <a:p>
              <a:pPr algn="ctr"/>
              <a:endParaRPr lang="en-US" sz="3914" b="1" dirty="0">
                <a:solidFill>
                  <a:srgbClr val="008000"/>
                </a:solidFill>
                <a:latin typeface="Times New Roman"/>
                <a:cs typeface="Times New Roman"/>
              </a:endParaRPr>
            </a:p>
          </p:txBody>
        </p:sp>
        <p:sp>
          <p:nvSpPr>
            <p:cNvPr id="43" name="TextBox 42">
              <a:extLst>
                <a:ext uri="{FF2B5EF4-FFF2-40B4-BE49-F238E27FC236}">
                  <a16:creationId xmlns:a16="http://schemas.microsoft.com/office/drawing/2014/main" id="{8DEAC741-D004-4484-8595-7A2483CF9A4E}"/>
                </a:ext>
              </a:extLst>
            </p:cNvPr>
            <p:cNvSpPr txBox="1"/>
            <p:nvPr/>
          </p:nvSpPr>
          <p:spPr>
            <a:xfrm>
              <a:off x="277080" y="6614095"/>
              <a:ext cx="9504240" cy="940495"/>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latin typeface="Times New Roman"/>
                  <a:cs typeface="Times New Roman"/>
                </a:rPr>
                <a:t>ROOM HAZARDS</a:t>
              </a:r>
            </a:p>
          </p:txBody>
        </p:sp>
        <p:sp>
          <p:nvSpPr>
            <p:cNvPr id="46" name="TextBox 45">
              <a:extLst>
                <a:ext uri="{FF2B5EF4-FFF2-40B4-BE49-F238E27FC236}">
                  <a16:creationId xmlns:a16="http://schemas.microsoft.com/office/drawing/2014/main" id="{04A9DF3B-F856-4CC9-A2B7-12603B70A641}"/>
                </a:ext>
              </a:extLst>
            </p:cNvPr>
            <p:cNvSpPr txBox="1"/>
            <p:nvPr/>
          </p:nvSpPr>
          <p:spPr>
            <a:xfrm>
              <a:off x="277080" y="2490073"/>
              <a:ext cx="9504240" cy="1501801"/>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latin typeface="Times New Roman"/>
                  <a:cs typeface="Times New Roman"/>
                </a:rPr>
                <a:t>PROTECTIVE EQUIPMENT REQUIRED FOR ENTRY</a:t>
              </a:r>
            </a:p>
          </p:txBody>
        </p:sp>
        <p:sp>
          <p:nvSpPr>
            <p:cNvPr id="47" name="TextBox 46">
              <a:extLst>
                <a:ext uri="{FF2B5EF4-FFF2-40B4-BE49-F238E27FC236}">
                  <a16:creationId xmlns:a16="http://schemas.microsoft.com/office/drawing/2014/main" id="{F2F67997-C242-49C9-8D49-163684C2F1C6}"/>
                </a:ext>
              </a:extLst>
            </p:cNvPr>
            <p:cNvSpPr txBox="1"/>
            <p:nvPr/>
          </p:nvSpPr>
          <p:spPr>
            <a:xfrm>
              <a:off x="277080" y="1199091"/>
              <a:ext cx="9504240" cy="1303832"/>
            </a:xfrm>
            <a:prstGeom prst="rect">
              <a:avLst/>
            </a:prstGeom>
            <a:solidFill>
              <a:schemeClr val="bg1"/>
            </a:solidFill>
            <a:ln w="57150" cmpd="sng">
              <a:solidFill>
                <a:schemeClr val="tx1"/>
              </a:solidFill>
              <a:prstDash val="solid"/>
            </a:ln>
          </p:spPr>
          <p:txBody>
            <a:bodyPr wrap="square" rtlCol="0" anchor="ctr">
              <a:noAutofit/>
            </a:bodyPr>
            <a:lstStyle/>
            <a:p>
              <a:pPr algn="ctr"/>
              <a:r>
                <a:rPr lang="en-US" sz="4637" b="1" dirty="0">
                  <a:solidFill>
                    <a:srgbClr val="FF0000"/>
                  </a:solidFill>
                  <a:latin typeface="Times New Roman"/>
                  <a:cs typeface="Times New Roman"/>
                </a:rPr>
                <a:t>CAUTION! PRIMARY HAZARD</a:t>
              </a:r>
            </a:p>
          </p:txBody>
        </p:sp>
        <p:pic>
          <p:nvPicPr>
            <p:cNvPr id="48" name="Picture 47">
              <a:extLst>
                <a:ext uri="{FF2B5EF4-FFF2-40B4-BE49-F238E27FC236}">
                  <a16:creationId xmlns:a16="http://schemas.microsoft.com/office/drawing/2014/main" id="{CA9E7438-8A60-485B-9648-E7B1BB1A7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483" y="12995754"/>
              <a:ext cx="1760160" cy="1710676"/>
            </a:xfrm>
            <a:prstGeom prst="rect">
              <a:avLst/>
            </a:prstGeom>
          </p:spPr>
        </p:pic>
        <p:sp>
          <p:nvSpPr>
            <p:cNvPr id="49" name="TextBox 48">
              <a:extLst>
                <a:ext uri="{FF2B5EF4-FFF2-40B4-BE49-F238E27FC236}">
                  <a16:creationId xmlns:a16="http://schemas.microsoft.com/office/drawing/2014/main" id="{24526744-EB8C-429E-BBF2-EF0A6758A6C1}"/>
                </a:ext>
              </a:extLst>
            </p:cNvPr>
            <p:cNvSpPr txBox="1"/>
            <p:nvPr/>
          </p:nvSpPr>
          <p:spPr>
            <a:xfrm>
              <a:off x="602740" y="5801557"/>
              <a:ext cx="1284326"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Lab Coat</a:t>
              </a:r>
            </a:p>
          </p:txBody>
        </p:sp>
        <p:pic>
          <p:nvPicPr>
            <p:cNvPr id="50" name="Picture 49">
              <a:extLst>
                <a:ext uri="{FF2B5EF4-FFF2-40B4-BE49-F238E27FC236}">
                  <a16:creationId xmlns:a16="http://schemas.microsoft.com/office/drawing/2014/main" id="{94390E38-1BC9-41D4-A40A-409739644AEC}"/>
                </a:ext>
              </a:extLst>
            </p:cNvPr>
            <p:cNvPicPr>
              <a:picLocks noChangeAspect="1"/>
            </p:cNvPicPr>
            <p:nvPr/>
          </p:nvPicPr>
          <p:blipFill>
            <a:blip r:embed="rId4"/>
            <a:stretch>
              <a:fillRect/>
            </a:stretch>
          </p:blipFill>
          <p:spPr>
            <a:xfrm>
              <a:off x="422829" y="4192369"/>
              <a:ext cx="1644148" cy="1639900"/>
            </a:xfrm>
            <a:prstGeom prst="rect">
              <a:avLst/>
            </a:prstGeom>
          </p:spPr>
        </p:pic>
        <p:sp>
          <p:nvSpPr>
            <p:cNvPr id="51" name="TextBox 50">
              <a:extLst>
                <a:ext uri="{FF2B5EF4-FFF2-40B4-BE49-F238E27FC236}">
                  <a16:creationId xmlns:a16="http://schemas.microsoft.com/office/drawing/2014/main" id="{2EC956A3-E7FC-463C-B379-CE7DBA6A7FE7}"/>
                </a:ext>
              </a:extLst>
            </p:cNvPr>
            <p:cNvSpPr txBox="1"/>
            <p:nvPr/>
          </p:nvSpPr>
          <p:spPr>
            <a:xfrm>
              <a:off x="2305593" y="580155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Closed Toe Shoes</a:t>
              </a:r>
            </a:p>
          </p:txBody>
        </p:sp>
        <p:pic>
          <p:nvPicPr>
            <p:cNvPr id="52" name="Picture 51">
              <a:extLst>
                <a:ext uri="{FF2B5EF4-FFF2-40B4-BE49-F238E27FC236}">
                  <a16:creationId xmlns:a16="http://schemas.microsoft.com/office/drawing/2014/main" id="{3CD38144-7849-4EEB-97AA-EC8EF96E1F73}"/>
                </a:ext>
              </a:extLst>
            </p:cNvPr>
            <p:cNvPicPr>
              <a:picLocks noChangeAspect="1"/>
            </p:cNvPicPr>
            <p:nvPr/>
          </p:nvPicPr>
          <p:blipFill>
            <a:blip r:embed="rId5"/>
            <a:stretch>
              <a:fillRect/>
            </a:stretch>
          </p:blipFill>
          <p:spPr>
            <a:xfrm>
              <a:off x="2252673" y="4139778"/>
              <a:ext cx="1651175" cy="1639900"/>
            </a:xfrm>
            <a:prstGeom prst="rect">
              <a:avLst/>
            </a:prstGeom>
          </p:spPr>
        </p:pic>
        <p:sp>
          <p:nvSpPr>
            <p:cNvPr id="53" name="TextBox 52">
              <a:extLst>
                <a:ext uri="{FF2B5EF4-FFF2-40B4-BE49-F238E27FC236}">
                  <a16:creationId xmlns:a16="http://schemas.microsoft.com/office/drawing/2014/main" id="{A594F318-9451-4B05-9BE9-24B2631DF188}"/>
                </a:ext>
              </a:extLst>
            </p:cNvPr>
            <p:cNvSpPr txBox="1"/>
            <p:nvPr/>
          </p:nvSpPr>
          <p:spPr>
            <a:xfrm>
              <a:off x="4221891" y="580155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No Food or Drink</a:t>
              </a:r>
            </a:p>
          </p:txBody>
        </p:sp>
        <p:pic>
          <p:nvPicPr>
            <p:cNvPr id="54" name="Picture 53">
              <a:extLst>
                <a:ext uri="{FF2B5EF4-FFF2-40B4-BE49-F238E27FC236}">
                  <a16:creationId xmlns:a16="http://schemas.microsoft.com/office/drawing/2014/main" id="{927FD207-45FA-4DF1-ADA9-3DB60C3C1FD8}"/>
                </a:ext>
              </a:extLst>
            </p:cNvPr>
            <p:cNvPicPr>
              <a:picLocks noChangeAspect="1"/>
            </p:cNvPicPr>
            <p:nvPr/>
          </p:nvPicPr>
          <p:blipFill>
            <a:blip r:embed="rId6"/>
            <a:stretch>
              <a:fillRect/>
            </a:stretch>
          </p:blipFill>
          <p:spPr>
            <a:xfrm>
              <a:off x="4172484" y="4144570"/>
              <a:ext cx="1644149" cy="1646908"/>
            </a:xfrm>
            <a:prstGeom prst="rect">
              <a:avLst/>
            </a:prstGeom>
          </p:spPr>
        </p:pic>
        <p:sp>
          <p:nvSpPr>
            <p:cNvPr id="55" name="TextBox 54">
              <a:extLst>
                <a:ext uri="{FF2B5EF4-FFF2-40B4-BE49-F238E27FC236}">
                  <a16:creationId xmlns:a16="http://schemas.microsoft.com/office/drawing/2014/main" id="{51EE6C18-AA35-4C9E-BD5D-546077E60AFD}"/>
                </a:ext>
              </a:extLst>
            </p:cNvPr>
            <p:cNvSpPr txBox="1"/>
            <p:nvPr/>
          </p:nvSpPr>
          <p:spPr>
            <a:xfrm>
              <a:off x="6420008" y="5801557"/>
              <a:ext cx="970137"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Gloves</a:t>
              </a:r>
            </a:p>
          </p:txBody>
        </p:sp>
        <p:pic>
          <p:nvPicPr>
            <p:cNvPr id="56" name="Picture 55">
              <a:extLst>
                <a:ext uri="{FF2B5EF4-FFF2-40B4-BE49-F238E27FC236}">
                  <a16:creationId xmlns:a16="http://schemas.microsoft.com/office/drawing/2014/main" id="{83604A10-B68C-4AC5-946C-1470EBFFFF30}"/>
                </a:ext>
              </a:extLst>
            </p:cNvPr>
            <p:cNvPicPr>
              <a:picLocks noChangeAspect="1"/>
            </p:cNvPicPr>
            <p:nvPr/>
          </p:nvPicPr>
          <p:blipFill>
            <a:blip r:embed="rId7"/>
            <a:stretch>
              <a:fillRect/>
            </a:stretch>
          </p:blipFill>
          <p:spPr>
            <a:xfrm>
              <a:off x="6083002" y="4183885"/>
              <a:ext cx="1644148" cy="1639900"/>
            </a:xfrm>
            <a:prstGeom prst="rect">
              <a:avLst/>
            </a:prstGeom>
          </p:spPr>
        </p:pic>
        <p:sp>
          <p:nvSpPr>
            <p:cNvPr id="57" name="TextBox 56">
              <a:extLst>
                <a:ext uri="{FF2B5EF4-FFF2-40B4-BE49-F238E27FC236}">
                  <a16:creationId xmlns:a16="http://schemas.microsoft.com/office/drawing/2014/main" id="{BB3E738A-A310-4CE5-97DF-1612ED8FE3FC}"/>
                </a:ext>
              </a:extLst>
            </p:cNvPr>
            <p:cNvSpPr txBox="1"/>
            <p:nvPr/>
          </p:nvSpPr>
          <p:spPr>
            <a:xfrm>
              <a:off x="7848659" y="5801557"/>
              <a:ext cx="1842171"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Safety Glasses</a:t>
              </a:r>
            </a:p>
          </p:txBody>
        </p:sp>
        <p:pic>
          <p:nvPicPr>
            <p:cNvPr id="58" name="Picture 57">
              <a:extLst>
                <a:ext uri="{FF2B5EF4-FFF2-40B4-BE49-F238E27FC236}">
                  <a16:creationId xmlns:a16="http://schemas.microsoft.com/office/drawing/2014/main" id="{43C5DD0F-4F7D-4FB9-A9C2-48186EC1C787}"/>
                </a:ext>
              </a:extLst>
            </p:cNvPr>
            <p:cNvPicPr>
              <a:picLocks noChangeAspect="1"/>
            </p:cNvPicPr>
            <p:nvPr/>
          </p:nvPicPr>
          <p:blipFill>
            <a:blip r:embed="rId8"/>
            <a:stretch>
              <a:fillRect/>
            </a:stretch>
          </p:blipFill>
          <p:spPr>
            <a:xfrm>
              <a:off x="7944157" y="4132563"/>
              <a:ext cx="1651175" cy="1646908"/>
            </a:xfrm>
            <a:prstGeom prst="rect">
              <a:avLst/>
            </a:prstGeom>
          </p:spPr>
        </p:pic>
        <p:sp>
          <p:nvSpPr>
            <p:cNvPr id="59" name="TextBox 58">
              <a:extLst>
                <a:ext uri="{FF2B5EF4-FFF2-40B4-BE49-F238E27FC236}">
                  <a16:creationId xmlns:a16="http://schemas.microsoft.com/office/drawing/2014/main" id="{25CEAD91-785A-4D7F-9238-E97559CD4FE0}"/>
                </a:ext>
              </a:extLst>
            </p:cNvPr>
            <p:cNvSpPr txBox="1"/>
            <p:nvPr/>
          </p:nvSpPr>
          <p:spPr>
            <a:xfrm>
              <a:off x="2190282" y="14823671"/>
              <a:ext cx="5677836" cy="369332"/>
            </a:xfrm>
            <a:prstGeom prst="rect">
              <a:avLst/>
            </a:prstGeom>
            <a:noFill/>
          </p:spPr>
          <p:txBody>
            <a:bodyPr wrap="none" rtlCol="0">
              <a:spAutoFit/>
            </a:bodyPr>
            <a:lstStyle/>
            <a:p>
              <a:r>
                <a:rPr lang="en-US" sz="1800" b="1" dirty="0"/>
                <a:t>Frame funding graciously provided by Texas A&amp;M EH&amp;S</a:t>
              </a:r>
            </a:p>
          </p:txBody>
        </p:sp>
      </p:grpSp>
    </p:spTree>
    <p:extLst>
      <p:ext uri="{BB962C8B-B14F-4D97-AF65-F5344CB8AC3E}">
        <p14:creationId xmlns:p14="http://schemas.microsoft.com/office/powerpoint/2010/main" val="21945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D7653A8-BF26-4AB0-8B99-A45C52A81FAA}"/>
              </a:ext>
            </a:extLst>
          </p:cNvPr>
          <p:cNvSpPr txBox="1"/>
          <p:nvPr/>
        </p:nvSpPr>
        <p:spPr>
          <a:xfrm>
            <a:off x="2675035" y="264160"/>
            <a:ext cx="4388958" cy="1077218"/>
          </a:xfrm>
          <a:prstGeom prst="rect">
            <a:avLst/>
          </a:prstGeom>
          <a:noFill/>
        </p:spPr>
        <p:txBody>
          <a:bodyPr wrap="none" rtlCol="0">
            <a:spAutoFit/>
          </a:bodyPr>
          <a:lstStyle/>
          <a:p>
            <a:r>
              <a:rPr lang="en-US" sz="6400" dirty="0"/>
              <a:t>PPE Symbols</a:t>
            </a:r>
          </a:p>
        </p:txBody>
      </p:sp>
      <p:grpSp>
        <p:nvGrpSpPr>
          <p:cNvPr id="14" name="Group 13">
            <a:extLst>
              <a:ext uri="{FF2B5EF4-FFF2-40B4-BE49-F238E27FC236}">
                <a16:creationId xmlns:a16="http://schemas.microsoft.com/office/drawing/2014/main" id="{B14D36BB-AB0A-49AE-9D55-571450788166}"/>
              </a:ext>
            </a:extLst>
          </p:cNvPr>
          <p:cNvGrpSpPr/>
          <p:nvPr/>
        </p:nvGrpSpPr>
        <p:grpSpPr>
          <a:xfrm>
            <a:off x="422829" y="2585819"/>
            <a:ext cx="1644148" cy="2028534"/>
            <a:chOff x="422829" y="2585819"/>
            <a:chExt cx="1644148" cy="2028534"/>
          </a:xfrm>
        </p:grpSpPr>
        <p:sp>
          <p:nvSpPr>
            <p:cNvPr id="39" name="TextBox 38">
              <a:extLst>
                <a:ext uri="{FF2B5EF4-FFF2-40B4-BE49-F238E27FC236}">
                  <a16:creationId xmlns:a16="http://schemas.microsoft.com/office/drawing/2014/main" id="{7D47D3E8-11F0-46E5-868C-96328D77F8B5}"/>
                </a:ext>
              </a:extLst>
            </p:cNvPr>
            <p:cNvSpPr txBox="1"/>
            <p:nvPr/>
          </p:nvSpPr>
          <p:spPr>
            <a:xfrm>
              <a:off x="602740" y="4195007"/>
              <a:ext cx="1284326"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Lab Coat</a:t>
              </a:r>
            </a:p>
          </p:txBody>
        </p:sp>
        <p:pic>
          <p:nvPicPr>
            <p:cNvPr id="40" name="Picture 39">
              <a:extLst>
                <a:ext uri="{FF2B5EF4-FFF2-40B4-BE49-F238E27FC236}">
                  <a16:creationId xmlns:a16="http://schemas.microsoft.com/office/drawing/2014/main" id="{B5DAB06A-66E1-498D-83A2-453B6A696878}"/>
                </a:ext>
              </a:extLst>
            </p:cNvPr>
            <p:cNvPicPr>
              <a:picLocks noChangeAspect="1"/>
            </p:cNvPicPr>
            <p:nvPr/>
          </p:nvPicPr>
          <p:blipFill>
            <a:blip r:embed="rId2"/>
            <a:stretch>
              <a:fillRect/>
            </a:stretch>
          </p:blipFill>
          <p:spPr>
            <a:xfrm>
              <a:off x="422829" y="2585819"/>
              <a:ext cx="1644148" cy="1639900"/>
            </a:xfrm>
            <a:prstGeom prst="rect">
              <a:avLst/>
            </a:prstGeom>
          </p:spPr>
        </p:pic>
      </p:grpSp>
      <p:grpSp>
        <p:nvGrpSpPr>
          <p:cNvPr id="16" name="Group 15">
            <a:extLst>
              <a:ext uri="{FF2B5EF4-FFF2-40B4-BE49-F238E27FC236}">
                <a16:creationId xmlns:a16="http://schemas.microsoft.com/office/drawing/2014/main" id="{B50437D3-C366-4E05-A627-3298F1EC57C9}"/>
              </a:ext>
            </a:extLst>
          </p:cNvPr>
          <p:cNvGrpSpPr/>
          <p:nvPr/>
        </p:nvGrpSpPr>
        <p:grpSpPr>
          <a:xfrm>
            <a:off x="2226132" y="2533228"/>
            <a:ext cx="1651175" cy="2408137"/>
            <a:chOff x="2252673" y="2533228"/>
            <a:chExt cx="1651175" cy="2408137"/>
          </a:xfrm>
        </p:grpSpPr>
        <p:sp>
          <p:nvSpPr>
            <p:cNvPr id="42" name="TextBox 41">
              <a:extLst>
                <a:ext uri="{FF2B5EF4-FFF2-40B4-BE49-F238E27FC236}">
                  <a16:creationId xmlns:a16="http://schemas.microsoft.com/office/drawing/2014/main" id="{A64BABF2-4DD8-4F17-8C66-B486DCE40450}"/>
                </a:ext>
              </a:extLst>
            </p:cNvPr>
            <p:cNvSpPr txBox="1"/>
            <p:nvPr/>
          </p:nvSpPr>
          <p:spPr>
            <a:xfrm>
              <a:off x="2305593" y="419500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Closed Toe Shoes</a:t>
              </a:r>
            </a:p>
          </p:txBody>
        </p:sp>
        <p:pic>
          <p:nvPicPr>
            <p:cNvPr id="43" name="Picture 42">
              <a:extLst>
                <a:ext uri="{FF2B5EF4-FFF2-40B4-BE49-F238E27FC236}">
                  <a16:creationId xmlns:a16="http://schemas.microsoft.com/office/drawing/2014/main" id="{D124658C-6C67-4CBB-93FC-47ACE258A935}"/>
                </a:ext>
              </a:extLst>
            </p:cNvPr>
            <p:cNvPicPr>
              <a:picLocks noChangeAspect="1"/>
            </p:cNvPicPr>
            <p:nvPr/>
          </p:nvPicPr>
          <p:blipFill>
            <a:blip r:embed="rId3"/>
            <a:stretch>
              <a:fillRect/>
            </a:stretch>
          </p:blipFill>
          <p:spPr>
            <a:xfrm>
              <a:off x="2252673" y="2533228"/>
              <a:ext cx="1651175" cy="1639900"/>
            </a:xfrm>
            <a:prstGeom prst="rect">
              <a:avLst/>
            </a:prstGeom>
          </p:spPr>
        </p:pic>
      </p:grpSp>
      <p:grpSp>
        <p:nvGrpSpPr>
          <p:cNvPr id="17" name="Group 16">
            <a:extLst>
              <a:ext uri="{FF2B5EF4-FFF2-40B4-BE49-F238E27FC236}">
                <a16:creationId xmlns:a16="http://schemas.microsoft.com/office/drawing/2014/main" id="{DD54A8FF-57CD-4864-BA0F-BB2B96028BB3}"/>
              </a:ext>
            </a:extLst>
          </p:cNvPr>
          <p:cNvGrpSpPr/>
          <p:nvPr/>
        </p:nvGrpSpPr>
        <p:grpSpPr>
          <a:xfrm>
            <a:off x="4130050" y="2538020"/>
            <a:ext cx="1644149" cy="2403345"/>
            <a:chOff x="4172484" y="2538020"/>
            <a:chExt cx="1644149" cy="2403345"/>
          </a:xfrm>
        </p:grpSpPr>
        <p:sp>
          <p:nvSpPr>
            <p:cNvPr id="45" name="TextBox 44">
              <a:extLst>
                <a:ext uri="{FF2B5EF4-FFF2-40B4-BE49-F238E27FC236}">
                  <a16:creationId xmlns:a16="http://schemas.microsoft.com/office/drawing/2014/main" id="{86A66749-E804-41F3-9466-B998E46C99A6}"/>
                </a:ext>
              </a:extLst>
            </p:cNvPr>
            <p:cNvSpPr txBox="1"/>
            <p:nvPr/>
          </p:nvSpPr>
          <p:spPr>
            <a:xfrm>
              <a:off x="4221891" y="4195007"/>
              <a:ext cx="1545335"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No Food or Drink</a:t>
              </a:r>
            </a:p>
          </p:txBody>
        </p:sp>
        <p:pic>
          <p:nvPicPr>
            <p:cNvPr id="46" name="Picture 45">
              <a:extLst>
                <a:ext uri="{FF2B5EF4-FFF2-40B4-BE49-F238E27FC236}">
                  <a16:creationId xmlns:a16="http://schemas.microsoft.com/office/drawing/2014/main" id="{5DA8A11D-C1D8-48EA-A2D4-E477DB118ED2}"/>
                </a:ext>
              </a:extLst>
            </p:cNvPr>
            <p:cNvPicPr>
              <a:picLocks noChangeAspect="1"/>
            </p:cNvPicPr>
            <p:nvPr/>
          </p:nvPicPr>
          <p:blipFill>
            <a:blip r:embed="rId4"/>
            <a:stretch>
              <a:fillRect/>
            </a:stretch>
          </p:blipFill>
          <p:spPr>
            <a:xfrm>
              <a:off x="4172484" y="2538020"/>
              <a:ext cx="1644149" cy="1646908"/>
            </a:xfrm>
            <a:prstGeom prst="rect">
              <a:avLst/>
            </a:prstGeom>
          </p:spPr>
        </p:pic>
      </p:grpSp>
      <p:grpSp>
        <p:nvGrpSpPr>
          <p:cNvPr id="18" name="Group 17">
            <a:extLst>
              <a:ext uri="{FF2B5EF4-FFF2-40B4-BE49-F238E27FC236}">
                <a16:creationId xmlns:a16="http://schemas.microsoft.com/office/drawing/2014/main" id="{E2B96575-E1D2-4D53-BE2C-FEDD9D2D7EA8}"/>
              </a:ext>
            </a:extLst>
          </p:cNvPr>
          <p:cNvGrpSpPr/>
          <p:nvPr/>
        </p:nvGrpSpPr>
        <p:grpSpPr>
          <a:xfrm>
            <a:off x="6080575" y="2577335"/>
            <a:ext cx="1644148" cy="2037018"/>
            <a:chOff x="6083002" y="2577335"/>
            <a:chExt cx="1644148" cy="2037018"/>
          </a:xfrm>
        </p:grpSpPr>
        <p:sp>
          <p:nvSpPr>
            <p:cNvPr id="48" name="TextBox 47">
              <a:extLst>
                <a:ext uri="{FF2B5EF4-FFF2-40B4-BE49-F238E27FC236}">
                  <a16:creationId xmlns:a16="http://schemas.microsoft.com/office/drawing/2014/main" id="{533894C6-7A24-429C-A62F-6E5E4A032C56}"/>
                </a:ext>
              </a:extLst>
            </p:cNvPr>
            <p:cNvSpPr txBox="1"/>
            <p:nvPr/>
          </p:nvSpPr>
          <p:spPr>
            <a:xfrm>
              <a:off x="6420008" y="4195007"/>
              <a:ext cx="970137"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Gloves</a:t>
              </a:r>
            </a:p>
          </p:txBody>
        </p:sp>
        <p:pic>
          <p:nvPicPr>
            <p:cNvPr id="49" name="Picture 48">
              <a:extLst>
                <a:ext uri="{FF2B5EF4-FFF2-40B4-BE49-F238E27FC236}">
                  <a16:creationId xmlns:a16="http://schemas.microsoft.com/office/drawing/2014/main" id="{3165274B-B758-4C5A-B556-34FA0C87E774}"/>
                </a:ext>
              </a:extLst>
            </p:cNvPr>
            <p:cNvPicPr>
              <a:picLocks noChangeAspect="1"/>
            </p:cNvPicPr>
            <p:nvPr/>
          </p:nvPicPr>
          <p:blipFill>
            <a:blip r:embed="rId5"/>
            <a:stretch>
              <a:fillRect/>
            </a:stretch>
          </p:blipFill>
          <p:spPr>
            <a:xfrm>
              <a:off x="6083002" y="2577335"/>
              <a:ext cx="1644148" cy="1639900"/>
            </a:xfrm>
            <a:prstGeom prst="rect">
              <a:avLst/>
            </a:prstGeom>
          </p:spPr>
        </p:pic>
      </p:grpSp>
      <p:grpSp>
        <p:nvGrpSpPr>
          <p:cNvPr id="37" name="Group 36">
            <a:extLst>
              <a:ext uri="{FF2B5EF4-FFF2-40B4-BE49-F238E27FC236}">
                <a16:creationId xmlns:a16="http://schemas.microsoft.com/office/drawing/2014/main" id="{A0C8ABF1-1D1D-41CA-AADA-F06F1E50A3D0}"/>
              </a:ext>
            </a:extLst>
          </p:cNvPr>
          <p:cNvGrpSpPr/>
          <p:nvPr/>
        </p:nvGrpSpPr>
        <p:grpSpPr>
          <a:xfrm>
            <a:off x="7993519" y="2577335"/>
            <a:ext cx="1842171" cy="2088340"/>
            <a:chOff x="3974462" y="5834907"/>
            <a:chExt cx="1842171" cy="2088340"/>
          </a:xfrm>
        </p:grpSpPr>
        <p:sp>
          <p:nvSpPr>
            <p:cNvPr id="51" name="TextBox 50">
              <a:extLst>
                <a:ext uri="{FF2B5EF4-FFF2-40B4-BE49-F238E27FC236}">
                  <a16:creationId xmlns:a16="http://schemas.microsoft.com/office/drawing/2014/main" id="{DF4F7E78-C92D-4460-BC49-B577C3A0DEEE}"/>
                </a:ext>
              </a:extLst>
            </p:cNvPr>
            <p:cNvSpPr txBox="1"/>
            <p:nvPr/>
          </p:nvSpPr>
          <p:spPr>
            <a:xfrm>
              <a:off x="3974462" y="7503901"/>
              <a:ext cx="1842171"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Safety Glasses</a:t>
              </a:r>
            </a:p>
          </p:txBody>
        </p:sp>
        <p:pic>
          <p:nvPicPr>
            <p:cNvPr id="52" name="Picture 51">
              <a:extLst>
                <a:ext uri="{FF2B5EF4-FFF2-40B4-BE49-F238E27FC236}">
                  <a16:creationId xmlns:a16="http://schemas.microsoft.com/office/drawing/2014/main" id="{54EB2A1F-0B95-4E41-AB3A-A4E12A12446B}"/>
                </a:ext>
              </a:extLst>
            </p:cNvPr>
            <p:cNvPicPr>
              <a:picLocks noChangeAspect="1"/>
            </p:cNvPicPr>
            <p:nvPr/>
          </p:nvPicPr>
          <p:blipFill>
            <a:blip r:embed="rId6"/>
            <a:stretch>
              <a:fillRect/>
            </a:stretch>
          </p:blipFill>
          <p:spPr>
            <a:xfrm>
              <a:off x="4069960" y="5834907"/>
              <a:ext cx="1651175" cy="1646908"/>
            </a:xfrm>
            <a:prstGeom prst="rect">
              <a:avLst/>
            </a:prstGeom>
          </p:spPr>
        </p:pic>
      </p:grpSp>
      <p:grpSp>
        <p:nvGrpSpPr>
          <p:cNvPr id="36" name="Group 35">
            <a:extLst>
              <a:ext uri="{FF2B5EF4-FFF2-40B4-BE49-F238E27FC236}">
                <a16:creationId xmlns:a16="http://schemas.microsoft.com/office/drawing/2014/main" id="{3C968CBE-AFCD-4EDB-8C8D-FDC39F23C5B4}"/>
              </a:ext>
            </a:extLst>
          </p:cNvPr>
          <p:cNvGrpSpPr/>
          <p:nvPr/>
        </p:nvGrpSpPr>
        <p:grpSpPr>
          <a:xfrm>
            <a:off x="4031039" y="5827897"/>
            <a:ext cx="1842171" cy="2415352"/>
            <a:chOff x="2106280" y="5834907"/>
            <a:chExt cx="1842171" cy="2415352"/>
          </a:xfrm>
        </p:grpSpPr>
        <p:pic>
          <p:nvPicPr>
            <p:cNvPr id="34" name="Picture 33">
              <a:extLst>
                <a:ext uri="{FF2B5EF4-FFF2-40B4-BE49-F238E27FC236}">
                  <a16:creationId xmlns:a16="http://schemas.microsoft.com/office/drawing/2014/main" id="{E455E63F-2309-429F-93EC-99F217E0FE66}"/>
                </a:ext>
              </a:extLst>
            </p:cNvPr>
            <p:cNvPicPr>
              <a:picLocks noChangeAspect="1"/>
            </p:cNvPicPr>
            <p:nvPr/>
          </p:nvPicPr>
          <p:blipFill>
            <a:blip r:embed="rId7"/>
            <a:stretch>
              <a:fillRect/>
            </a:stretch>
          </p:blipFill>
          <p:spPr>
            <a:xfrm>
              <a:off x="2201779" y="5834907"/>
              <a:ext cx="1651173" cy="1639898"/>
            </a:xfrm>
            <a:prstGeom prst="rect">
              <a:avLst/>
            </a:prstGeom>
          </p:spPr>
        </p:pic>
        <p:sp>
          <p:nvSpPr>
            <p:cNvPr id="60" name="TextBox 59">
              <a:extLst>
                <a:ext uri="{FF2B5EF4-FFF2-40B4-BE49-F238E27FC236}">
                  <a16:creationId xmlns:a16="http://schemas.microsoft.com/office/drawing/2014/main" id="{D0B323CC-7B74-4273-9DD9-6DB16B02E915}"/>
                </a:ext>
              </a:extLst>
            </p:cNvPr>
            <p:cNvSpPr txBox="1"/>
            <p:nvPr/>
          </p:nvSpPr>
          <p:spPr>
            <a:xfrm>
              <a:off x="2106280" y="7503901"/>
              <a:ext cx="1842171"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Full Length Pants</a:t>
              </a:r>
            </a:p>
          </p:txBody>
        </p:sp>
      </p:grpSp>
      <p:grpSp>
        <p:nvGrpSpPr>
          <p:cNvPr id="35" name="Group 34">
            <a:extLst>
              <a:ext uri="{FF2B5EF4-FFF2-40B4-BE49-F238E27FC236}">
                <a16:creationId xmlns:a16="http://schemas.microsoft.com/office/drawing/2014/main" id="{153192C7-D1EF-4858-8C3E-4B36F4C974A8}"/>
              </a:ext>
            </a:extLst>
          </p:cNvPr>
          <p:cNvGrpSpPr/>
          <p:nvPr/>
        </p:nvGrpSpPr>
        <p:grpSpPr>
          <a:xfrm>
            <a:off x="2130634" y="5788441"/>
            <a:ext cx="1842171" cy="2088340"/>
            <a:chOff x="323817" y="5834907"/>
            <a:chExt cx="1842171" cy="2088340"/>
          </a:xfrm>
        </p:grpSpPr>
        <p:pic>
          <p:nvPicPr>
            <p:cNvPr id="22" name="Picture 21">
              <a:extLst>
                <a:ext uri="{FF2B5EF4-FFF2-40B4-BE49-F238E27FC236}">
                  <a16:creationId xmlns:a16="http://schemas.microsoft.com/office/drawing/2014/main" id="{94B89096-66C0-4FF7-BD77-56612B785A9B}"/>
                </a:ext>
              </a:extLst>
            </p:cNvPr>
            <p:cNvPicPr>
              <a:picLocks noChangeAspect="1"/>
            </p:cNvPicPr>
            <p:nvPr/>
          </p:nvPicPr>
          <p:blipFill>
            <a:blip r:embed="rId8"/>
            <a:stretch>
              <a:fillRect/>
            </a:stretch>
          </p:blipFill>
          <p:spPr>
            <a:xfrm>
              <a:off x="419315" y="5834907"/>
              <a:ext cx="1651174" cy="1639899"/>
            </a:xfrm>
            <a:prstGeom prst="rect">
              <a:avLst/>
            </a:prstGeom>
          </p:spPr>
        </p:pic>
        <p:sp>
          <p:nvSpPr>
            <p:cNvPr id="61" name="TextBox 60">
              <a:extLst>
                <a:ext uri="{FF2B5EF4-FFF2-40B4-BE49-F238E27FC236}">
                  <a16:creationId xmlns:a16="http://schemas.microsoft.com/office/drawing/2014/main" id="{4A449C06-6D31-4C0C-B586-493DADE58BC9}"/>
                </a:ext>
              </a:extLst>
            </p:cNvPr>
            <p:cNvSpPr txBox="1"/>
            <p:nvPr/>
          </p:nvSpPr>
          <p:spPr>
            <a:xfrm>
              <a:off x="323817" y="7503901"/>
              <a:ext cx="1842171"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Sleeved Shirt</a:t>
              </a:r>
            </a:p>
          </p:txBody>
        </p:sp>
      </p:grpSp>
      <p:grpSp>
        <p:nvGrpSpPr>
          <p:cNvPr id="3" name="Group 2">
            <a:extLst>
              <a:ext uri="{FF2B5EF4-FFF2-40B4-BE49-F238E27FC236}">
                <a16:creationId xmlns:a16="http://schemas.microsoft.com/office/drawing/2014/main" id="{F880EDE2-690B-4710-A607-BE20C884DE97}"/>
              </a:ext>
            </a:extLst>
          </p:cNvPr>
          <p:cNvGrpSpPr/>
          <p:nvPr/>
        </p:nvGrpSpPr>
        <p:grpSpPr>
          <a:xfrm>
            <a:off x="5981564" y="5827897"/>
            <a:ext cx="1842171" cy="2066254"/>
            <a:chOff x="3924229" y="5827897"/>
            <a:chExt cx="1842171" cy="2066254"/>
          </a:xfrm>
        </p:grpSpPr>
        <p:pic>
          <p:nvPicPr>
            <p:cNvPr id="2" name="Picture 1">
              <a:extLst>
                <a:ext uri="{FF2B5EF4-FFF2-40B4-BE49-F238E27FC236}">
                  <a16:creationId xmlns:a16="http://schemas.microsoft.com/office/drawing/2014/main" id="{63B4526F-E347-42C5-97D9-69A59FAA2435}"/>
                </a:ext>
              </a:extLst>
            </p:cNvPr>
            <p:cNvPicPr>
              <a:picLocks noChangeAspect="1"/>
            </p:cNvPicPr>
            <p:nvPr/>
          </p:nvPicPr>
          <p:blipFill>
            <a:blip r:embed="rId9"/>
            <a:stretch>
              <a:fillRect/>
            </a:stretch>
          </p:blipFill>
          <p:spPr>
            <a:xfrm>
              <a:off x="4019727" y="5827897"/>
              <a:ext cx="1651175" cy="1646908"/>
            </a:xfrm>
            <a:prstGeom prst="rect">
              <a:avLst/>
            </a:prstGeom>
          </p:spPr>
        </p:pic>
        <p:sp>
          <p:nvSpPr>
            <p:cNvPr id="25" name="TextBox 24">
              <a:extLst>
                <a:ext uri="{FF2B5EF4-FFF2-40B4-BE49-F238E27FC236}">
                  <a16:creationId xmlns:a16="http://schemas.microsoft.com/office/drawing/2014/main" id="{60A7650D-AE83-43F1-955C-A17CEBC434ED}"/>
                </a:ext>
              </a:extLst>
            </p:cNvPr>
            <p:cNvSpPr txBox="1"/>
            <p:nvPr/>
          </p:nvSpPr>
          <p:spPr>
            <a:xfrm>
              <a:off x="3924229" y="7474805"/>
              <a:ext cx="1842171"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square" rtlCol="0">
              <a:spAutoFit/>
            </a:bodyPr>
            <a:lstStyle/>
            <a:p>
              <a:pPr algn="ctr"/>
              <a:r>
                <a:rPr lang="en-US" sz="2125" b="1" dirty="0">
                  <a:latin typeface="Times New Roman"/>
                  <a:cs typeface="Times New Roman"/>
                </a:rPr>
                <a:t>No Gloves</a:t>
              </a:r>
            </a:p>
          </p:txBody>
        </p:sp>
      </p:grpSp>
    </p:spTree>
    <p:extLst>
      <p:ext uri="{BB962C8B-B14F-4D97-AF65-F5344CB8AC3E}">
        <p14:creationId xmlns:p14="http://schemas.microsoft.com/office/powerpoint/2010/main" val="170693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Content Placeholder 88">
            <a:extLst>
              <a:ext uri="{FF2B5EF4-FFF2-40B4-BE49-F238E27FC236}">
                <a16:creationId xmlns:a16="http://schemas.microsoft.com/office/drawing/2014/main" id="{9E44F16B-F514-453C-9F0A-EE8E31BE2857}"/>
              </a:ext>
            </a:extLst>
          </p:cNvPr>
          <p:cNvPicPr>
            <a:picLocks noGrp="1" noChangeAspect="1"/>
          </p:cNvPicPr>
          <p:nvPr>
            <p:ph idx="1"/>
          </p:nvPr>
        </p:nvPicPr>
        <p:blipFill>
          <a:blip r:embed="rId2"/>
          <a:stretch>
            <a:fillRect/>
          </a:stretch>
        </p:blipFill>
        <p:spPr>
          <a:xfrm>
            <a:off x="7878020" y="3044307"/>
            <a:ext cx="1917514" cy="1938227"/>
          </a:xfrm>
          <a:prstGeom prst="rect">
            <a:avLst/>
          </a:prstGeom>
        </p:spPr>
      </p:pic>
      <p:sp>
        <p:nvSpPr>
          <p:cNvPr id="44" name="TextBox 43">
            <a:extLst>
              <a:ext uri="{FF2B5EF4-FFF2-40B4-BE49-F238E27FC236}">
                <a16:creationId xmlns:a16="http://schemas.microsoft.com/office/drawing/2014/main" id="{FEF88838-EF07-4C17-8BEE-31CBF6300C79}"/>
              </a:ext>
            </a:extLst>
          </p:cNvPr>
          <p:cNvSpPr txBox="1"/>
          <p:nvPr/>
        </p:nvSpPr>
        <p:spPr>
          <a:xfrm>
            <a:off x="7878021" y="4868235"/>
            <a:ext cx="1917513"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Health Hazard</a:t>
            </a:r>
          </a:p>
        </p:txBody>
      </p:sp>
      <p:grpSp>
        <p:nvGrpSpPr>
          <p:cNvPr id="24" name="Group 23">
            <a:extLst>
              <a:ext uri="{FF2B5EF4-FFF2-40B4-BE49-F238E27FC236}">
                <a16:creationId xmlns:a16="http://schemas.microsoft.com/office/drawing/2014/main" id="{02D44AAD-D9AD-4521-8413-18043AD1AF49}"/>
              </a:ext>
            </a:extLst>
          </p:cNvPr>
          <p:cNvGrpSpPr/>
          <p:nvPr/>
        </p:nvGrpSpPr>
        <p:grpSpPr>
          <a:xfrm>
            <a:off x="126205" y="5858906"/>
            <a:ext cx="2067566" cy="2289736"/>
            <a:chOff x="102174" y="5858906"/>
            <a:chExt cx="2067566" cy="2289736"/>
          </a:xfrm>
        </p:grpSpPr>
        <p:sp>
          <p:nvSpPr>
            <p:cNvPr id="46" name="TextBox 45">
              <a:extLst>
                <a:ext uri="{FF2B5EF4-FFF2-40B4-BE49-F238E27FC236}">
                  <a16:creationId xmlns:a16="http://schemas.microsoft.com/office/drawing/2014/main" id="{110632C7-21A3-463D-8AC0-CE0AC97928BF}"/>
                </a:ext>
              </a:extLst>
            </p:cNvPr>
            <p:cNvSpPr txBox="1"/>
            <p:nvPr/>
          </p:nvSpPr>
          <p:spPr>
            <a:xfrm>
              <a:off x="591804" y="7729296"/>
              <a:ext cx="1196161"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Oxidizer</a:t>
              </a:r>
            </a:p>
          </p:txBody>
        </p:sp>
        <p:pic>
          <p:nvPicPr>
            <p:cNvPr id="90" name="Picture 89">
              <a:extLst>
                <a:ext uri="{FF2B5EF4-FFF2-40B4-BE49-F238E27FC236}">
                  <a16:creationId xmlns:a16="http://schemas.microsoft.com/office/drawing/2014/main" id="{8A33FA46-62EC-42F5-9DC8-869D2AE7CA1A}"/>
                </a:ext>
              </a:extLst>
            </p:cNvPr>
            <p:cNvPicPr>
              <a:picLocks noChangeAspect="1"/>
            </p:cNvPicPr>
            <p:nvPr/>
          </p:nvPicPr>
          <p:blipFill rotWithShape="1">
            <a:blip r:embed="rId3"/>
            <a:srcRect l="15630" t="15390"/>
            <a:stretch/>
          </p:blipFill>
          <p:spPr>
            <a:xfrm>
              <a:off x="102174" y="5858906"/>
              <a:ext cx="2067566" cy="2009951"/>
            </a:xfrm>
            <a:prstGeom prst="rect">
              <a:avLst/>
            </a:prstGeom>
          </p:spPr>
        </p:pic>
      </p:grpSp>
      <p:grpSp>
        <p:nvGrpSpPr>
          <p:cNvPr id="23" name="Group 22">
            <a:extLst>
              <a:ext uri="{FF2B5EF4-FFF2-40B4-BE49-F238E27FC236}">
                <a16:creationId xmlns:a16="http://schemas.microsoft.com/office/drawing/2014/main" id="{5642D7F6-0153-42CF-BBFD-6106CD403D6C}"/>
              </a:ext>
            </a:extLst>
          </p:cNvPr>
          <p:cNvGrpSpPr/>
          <p:nvPr/>
        </p:nvGrpSpPr>
        <p:grpSpPr>
          <a:xfrm>
            <a:off x="2612681" y="5858906"/>
            <a:ext cx="2088744" cy="2274773"/>
            <a:chOff x="2707948" y="5858906"/>
            <a:chExt cx="2088744" cy="2274773"/>
          </a:xfrm>
        </p:grpSpPr>
        <p:sp>
          <p:nvSpPr>
            <p:cNvPr id="52" name="TextBox 51">
              <a:extLst>
                <a:ext uri="{FF2B5EF4-FFF2-40B4-BE49-F238E27FC236}">
                  <a16:creationId xmlns:a16="http://schemas.microsoft.com/office/drawing/2014/main" id="{B087B87A-B0B8-4D85-B697-743A09DE2255}"/>
                </a:ext>
              </a:extLst>
            </p:cNvPr>
            <p:cNvSpPr txBox="1"/>
            <p:nvPr/>
          </p:nvSpPr>
          <p:spPr>
            <a:xfrm>
              <a:off x="2729766" y="7729296"/>
              <a:ext cx="2066926" cy="404383"/>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Acidic/Corrosive</a:t>
              </a:r>
            </a:p>
          </p:txBody>
        </p:sp>
        <p:pic>
          <p:nvPicPr>
            <p:cNvPr id="91" name="Picture 90">
              <a:extLst>
                <a:ext uri="{FF2B5EF4-FFF2-40B4-BE49-F238E27FC236}">
                  <a16:creationId xmlns:a16="http://schemas.microsoft.com/office/drawing/2014/main" id="{5A08D7DD-4229-408A-99C9-5545FA01B60F}"/>
                </a:ext>
              </a:extLst>
            </p:cNvPr>
            <p:cNvPicPr>
              <a:picLocks noChangeAspect="1"/>
            </p:cNvPicPr>
            <p:nvPr/>
          </p:nvPicPr>
          <p:blipFill>
            <a:blip r:embed="rId4"/>
            <a:stretch>
              <a:fillRect/>
            </a:stretch>
          </p:blipFill>
          <p:spPr>
            <a:xfrm>
              <a:off x="2707948" y="5858906"/>
              <a:ext cx="1989098" cy="1983958"/>
            </a:xfrm>
            <a:prstGeom prst="rect">
              <a:avLst/>
            </a:prstGeom>
          </p:spPr>
        </p:pic>
      </p:grpSp>
      <p:grpSp>
        <p:nvGrpSpPr>
          <p:cNvPr id="22" name="Group 21">
            <a:extLst>
              <a:ext uri="{FF2B5EF4-FFF2-40B4-BE49-F238E27FC236}">
                <a16:creationId xmlns:a16="http://schemas.microsoft.com/office/drawing/2014/main" id="{86D68AE4-445F-4E43-B2F6-13D22E556209}"/>
              </a:ext>
            </a:extLst>
          </p:cNvPr>
          <p:cNvGrpSpPr/>
          <p:nvPr/>
        </p:nvGrpSpPr>
        <p:grpSpPr>
          <a:xfrm>
            <a:off x="5275813" y="5858906"/>
            <a:ext cx="1989097" cy="2274773"/>
            <a:chOff x="5107950" y="5858906"/>
            <a:chExt cx="1989097" cy="2274773"/>
          </a:xfrm>
        </p:grpSpPr>
        <p:sp>
          <p:nvSpPr>
            <p:cNvPr id="50" name="TextBox 49">
              <a:extLst>
                <a:ext uri="{FF2B5EF4-FFF2-40B4-BE49-F238E27FC236}">
                  <a16:creationId xmlns:a16="http://schemas.microsoft.com/office/drawing/2014/main" id="{64106F56-6134-4EC8-8A35-3203D9BDFC37}"/>
                </a:ext>
              </a:extLst>
            </p:cNvPr>
            <p:cNvSpPr txBox="1"/>
            <p:nvPr/>
          </p:nvSpPr>
          <p:spPr>
            <a:xfrm>
              <a:off x="5534706" y="7729296"/>
              <a:ext cx="1257048" cy="404383"/>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Explosive</a:t>
              </a:r>
            </a:p>
          </p:txBody>
        </p:sp>
        <p:pic>
          <p:nvPicPr>
            <p:cNvPr id="92" name="Picture 91">
              <a:extLst>
                <a:ext uri="{FF2B5EF4-FFF2-40B4-BE49-F238E27FC236}">
                  <a16:creationId xmlns:a16="http://schemas.microsoft.com/office/drawing/2014/main" id="{B0FDC5ED-60AA-4202-8BCD-0AB8A750149A}"/>
                </a:ext>
              </a:extLst>
            </p:cNvPr>
            <p:cNvPicPr>
              <a:picLocks noChangeAspect="1"/>
            </p:cNvPicPr>
            <p:nvPr/>
          </p:nvPicPr>
          <p:blipFill>
            <a:blip r:embed="rId5"/>
            <a:stretch>
              <a:fillRect/>
            </a:stretch>
          </p:blipFill>
          <p:spPr>
            <a:xfrm>
              <a:off x="5107950" y="5858906"/>
              <a:ext cx="1989097" cy="1983958"/>
            </a:xfrm>
            <a:prstGeom prst="rect">
              <a:avLst/>
            </a:prstGeom>
          </p:spPr>
        </p:pic>
      </p:grpSp>
      <p:grpSp>
        <p:nvGrpSpPr>
          <p:cNvPr id="25" name="Group 24">
            <a:extLst>
              <a:ext uri="{FF2B5EF4-FFF2-40B4-BE49-F238E27FC236}">
                <a16:creationId xmlns:a16="http://schemas.microsoft.com/office/drawing/2014/main" id="{B289308D-F5AF-4A9D-82A1-2BB365AB0E9A}"/>
              </a:ext>
            </a:extLst>
          </p:cNvPr>
          <p:cNvGrpSpPr/>
          <p:nvPr/>
        </p:nvGrpSpPr>
        <p:grpSpPr>
          <a:xfrm>
            <a:off x="165439" y="8946457"/>
            <a:ext cx="1989099" cy="2615588"/>
            <a:chOff x="141156" y="8946457"/>
            <a:chExt cx="1989099" cy="2615588"/>
          </a:xfrm>
        </p:grpSpPr>
        <p:sp>
          <p:nvSpPr>
            <p:cNvPr id="54" name="TextBox 53">
              <a:extLst>
                <a:ext uri="{FF2B5EF4-FFF2-40B4-BE49-F238E27FC236}">
                  <a16:creationId xmlns:a16="http://schemas.microsoft.com/office/drawing/2014/main" id="{368AE543-131F-4ACD-A47E-634A8D90F49B}"/>
                </a:ext>
              </a:extLst>
            </p:cNvPr>
            <p:cNvSpPr txBox="1"/>
            <p:nvPr/>
          </p:nvSpPr>
          <p:spPr>
            <a:xfrm>
              <a:off x="250101" y="10815687"/>
              <a:ext cx="1853136" cy="746358"/>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High-Pressure</a:t>
              </a:r>
            </a:p>
            <a:p>
              <a:pPr algn="ctr"/>
              <a:r>
                <a:rPr lang="en-US" sz="2125" b="1" dirty="0">
                  <a:latin typeface="Times New Roman"/>
                  <a:cs typeface="Times New Roman"/>
                </a:rPr>
                <a:t>Gas Cylinders</a:t>
              </a:r>
            </a:p>
          </p:txBody>
        </p:sp>
        <p:pic>
          <p:nvPicPr>
            <p:cNvPr id="93" name="Picture 92">
              <a:extLst>
                <a:ext uri="{FF2B5EF4-FFF2-40B4-BE49-F238E27FC236}">
                  <a16:creationId xmlns:a16="http://schemas.microsoft.com/office/drawing/2014/main" id="{BFE4DF71-23AF-4EF1-ADA4-3F70514AC711}"/>
                </a:ext>
              </a:extLst>
            </p:cNvPr>
            <p:cNvPicPr>
              <a:picLocks noChangeAspect="1"/>
            </p:cNvPicPr>
            <p:nvPr/>
          </p:nvPicPr>
          <p:blipFill>
            <a:blip r:embed="rId6"/>
            <a:stretch>
              <a:fillRect/>
            </a:stretch>
          </p:blipFill>
          <p:spPr>
            <a:xfrm>
              <a:off x="141156" y="8946457"/>
              <a:ext cx="1989099" cy="1983960"/>
            </a:xfrm>
            <a:prstGeom prst="rect">
              <a:avLst/>
            </a:prstGeom>
          </p:spPr>
        </p:pic>
      </p:grpSp>
      <p:grpSp>
        <p:nvGrpSpPr>
          <p:cNvPr id="26" name="Group 25">
            <a:extLst>
              <a:ext uri="{FF2B5EF4-FFF2-40B4-BE49-F238E27FC236}">
                <a16:creationId xmlns:a16="http://schemas.microsoft.com/office/drawing/2014/main" id="{E6E7DFA9-C566-4A9C-899D-F1301A045CA8}"/>
              </a:ext>
            </a:extLst>
          </p:cNvPr>
          <p:cNvGrpSpPr/>
          <p:nvPr/>
        </p:nvGrpSpPr>
        <p:grpSpPr>
          <a:xfrm>
            <a:off x="2567994" y="8946457"/>
            <a:ext cx="2178119" cy="2288576"/>
            <a:chOff x="2547674" y="8946457"/>
            <a:chExt cx="2178119" cy="2288576"/>
          </a:xfrm>
        </p:grpSpPr>
        <p:sp>
          <p:nvSpPr>
            <p:cNvPr id="48" name="TextBox 47">
              <a:extLst>
                <a:ext uri="{FF2B5EF4-FFF2-40B4-BE49-F238E27FC236}">
                  <a16:creationId xmlns:a16="http://schemas.microsoft.com/office/drawing/2014/main" id="{B0E9D9DB-1D1B-4867-828E-47333E5ACF8A}"/>
                </a:ext>
              </a:extLst>
            </p:cNvPr>
            <p:cNvSpPr txBox="1"/>
            <p:nvPr/>
          </p:nvSpPr>
          <p:spPr>
            <a:xfrm>
              <a:off x="2558212" y="10815687"/>
              <a:ext cx="2167581"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Harmful/Irritant</a:t>
              </a:r>
            </a:p>
          </p:txBody>
        </p:sp>
        <p:pic>
          <p:nvPicPr>
            <p:cNvPr id="94" name="Picture 93">
              <a:extLst>
                <a:ext uri="{FF2B5EF4-FFF2-40B4-BE49-F238E27FC236}">
                  <a16:creationId xmlns:a16="http://schemas.microsoft.com/office/drawing/2014/main" id="{A8904878-F266-4559-BF5E-0ACA0BC66394}"/>
                </a:ext>
              </a:extLst>
            </p:cNvPr>
            <p:cNvPicPr>
              <a:picLocks noChangeAspect="1"/>
            </p:cNvPicPr>
            <p:nvPr/>
          </p:nvPicPr>
          <p:blipFill>
            <a:blip r:embed="rId7"/>
            <a:stretch>
              <a:fillRect/>
            </a:stretch>
          </p:blipFill>
          <p:spPr>
            <a:xfrm>
              <a:off x="2547674" y="8946457"/>
              <a:ext cx="1989099" cy="1983960"/>
            </a:xfrm>
            <a:prstGeom prst="rect">
              <a:avLst/>
            </a:prstGeom>
          </p:spPr>
        </p:pic>
      </p:grpSp>
      <p:grpSp>
        <p:nvGrpSpPr>
          <p:cNvPr id="20" name="Group 19">
            <a:extLst>
              <a:ext uri="{FF2B5EF4-FFF2-40B4-BE49-F238E27FC236}">
                <a16:creationId xmlns:a16="http://schemas.microsoft.com/office/drawing/2014/main" id="{1D4BA00B-407D-4B4D-98D7-617DD0FEFDC6}"/>
              </a:ext>
            </a:extLst>
          </p:cNvPr>
          <p:cNvGrpSpPr/>
          <p:nvPr/>
        </p:nvGrpSpPr>
        <p:grpSpPr>
          <a:xfrm>
            <a:off x="5281797" y="3044307"/>
            <a:ext cx="1977129" cy="2243274"/>
            <a:chOff x="5253065" y="3044307"/>
            <a:chExt cx="1977129" cy="2243274"/>
          </a:xfrm>
        </p:grpSpPr>
        <p:pic>
          <p:nvPicPr>
            <p:cNvPr id="88" name="Picture 87">
              <a:extLst>
                <a:ext uri="{FF2B5EF4-FFF2-40B4-BE49-F238E27FC236}">
                  <a16:creationId xmlns:a16="http://schemas.microsoft.com/office/drawing/2014/main" id="{7870D2E6-2BB7-43E0-A254-E4003CADA10F}"/>
                </a:ext>
              </a:extLst>
            </p:cNvPr>
            <p:cNvPicPr>
              <a:picLocks noChangeAspect="1"/>
            </p:cNvPicPr>
            <p:nvPr/>
          </p:nvPicPr>
          <p:blipFill>
            <a:blip r:embed="rId8"/>
            <a:stretch>
              <a:fillRect/>
            </a:stretch>
          </p:blipFill>
          <p:spPr>
            <a:xfrm>
              <a:off x="5253065" y="3044307"/>
              <a:ext cx="1977129" cy="1972021"/>
            </a:xfrm>
            <a:prstGeom prst="rect">
              <a:avLst/>
            </a:prstGeom>
          </p:spPr>
        </p:pic>
        <p:sp>
          <p:nvSpPr>
            <p:cNvPr id="100" name="TextBox 99">
              <a:extLst>
                <a:ext uri="{FF2B5EF4-FFF2-40B4-BE49-F238E27FC236}">
                  <a16:creationId xmlns:a16="http://schemas.microsoft.com/office/drawing/2014/main" id="{6BBC3F1B-8670-44FB-805C-C8A8131BEC36}"/>
                </a:ext>
              </a:extLst>
            </p:cNvPr>
            <p:cNvSpPr txBox="1"/>
            <p:nvPr/>
          </p:nvSpPr>
          <p:spPr>
            <a:xfrm>
              <a:off x="5557178" y="4868235"/>
              <a:ext cx="1502334"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Flammable</a:t>
              </a:r>
            </a:p>
          </p:txBody>
        </p:sp>
      </p:grpSp>
      <p:grpSp>
        <p:nvGrpSpPr>
          <p:cNvPr id="27" name="Group 26">
            <a:extLst>
              <a:ext uri="{FF2B5EF4-FFF2-40B4-BE49-F238E27FC236}">
                <a16:creationId xmlns:a16="http://schemas.microsoft.com/office/drawing/2014/main" id="{D7748334-A2C5-4DCA-82C2-9BB421BBF6C4}"/>
              </a:ext>
            </a:extLst>
          </p:cNvPr>
          <p:cNvGrpSpPr/>
          <p:nvPr/>
        </p:nvGrpSpPr>
        <p:grpSpPr>
          <a:xfrm>
            <a:off x="5169002" y="8946457"/>
            <a:ext cx="2202719" cy="2288576"/>
            <a:chOff x="5239208" y="8946457"/>
            <a:chExt cx="2202719" cy="2288576"/>
          </a:xfrm>
        </p:grpSpPr>
        <p:pic>
          <p:nvPicPr>
            <p:cNvPr id="95" name="Picture 94">
              <a:extLst>
                <a:ext uri="{FF2B5EF4-FFF2-40B4-BE49-F238E27FC236}">
                  <a16:creationId xmlns:a16="http://schemas.microsoft.com/office/drawing/2014/main" id="{D369D026-2B14-4F1D-9C8D-D5E04252A219}"/>
                </a:ext>
              </a:extLst>
            </p:cNvPr>
            <p:cNvPicPr>
              <a:picLocks noChangeAspect="1"/>
            </p:cNvPicPr>
            <p:nvPr/>
          </p:nvPicPr>
          <p:blipFill>
            <a:blip r:embed="rId9"/>
            <a:stretch>
              <a:fillRect/>
            </a:stretch>
          </p:blipFill>
          <p:spPr>
            <a:xfrm>
              <a:off x="5246239" y="8946457"/>
              <a:ext cx="1989099" cy="1983960"/>
            </a:xfrm>
            <a:prstGeom prst="rect">
              <a:avLst/>
            </a:prstGeom>
          </p:spPr>
        </p:pic>
        <p:sp>
          <p:nvSpPr>
            <p:cNvPr id="101" name="TextBox 100">
              <a:extLst>
                <a:ext uri="{FF2B5EF4-FFF2-40B4-BE49-F238E27FC236}">
                  <a16:creationId xmlns:a16="http://schemas.microsoft.com/office/drawing/2014/main" id="{000C4287-DAEC-45EE-AC7F-5937CDF2E044}"/>
                </a:ext>
              </a:extLst>
            </p:cNvPr>
            <p:cNvSpPr txBox="1"/>
            <p:nvPr/>
          </p:nvSpPr>
          <p:spPr>
            <a:xfrm>
              <a:off x="5239208" y="10815687"/>
              <a:ext cx="2202719"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Radiation Source</a:t>
              </a:r>
            </a:p>
          </p:txBody>
        </p:sp>
      </p:grpSp>
      <p:grpSp>
        <p:nvGrpSpPr>
          <p:cNvPr id="28" name="Group 27">
            <a:extLst>
              <a:ext uri="{FF2B5EF4-FFF2-40B4-BE49-F238E27FC236}">
                <a16:creationId xmlns:a16="http://schemas.microsoft.com/office/drawing/2014/main" id="{580D2051-3B97-4A21-A34E-B42FC2AE6482}"/>
              </a:ext>
            </a:extLst>
          </p:cNvPr>
          <p:cNvGrpSpPr/>
          <p:nvPr/>
        </p:nvGrpSpPr>
        <p:grpSpPr>
          <a:xfrm>
            <a:off x="7558030" y="8946457"/>
            <a:ext cx="2557495" cy="2288576"/>
            <a:chOff x="7456430" y="8946457"/>
            <a:chExt cx="2557495" cy="2288576"/>
          </a:xfrm>
        </p:grpSpPr>
        <p:pic>
          <p:nvPicPr>
            <p:cNvPr id="1025" name="Picture 1024">
              <a:extLst>
                <a:ext uri="{FF2B5EF4-FFF2-40B4-BE49-F238E27FC236}">
                  <a16:creationId xmlns:a16="http://schemas.microsoft.com/office/drawing/2014/main" id="{28B75065-7451-4784-858B-C4A48BBA178B}"/>
                </a:ext>
              </a:extLst>
            </p:cNvPr>
            <p:cNvPicPr>
              <a:picLocks noChangeAspect="1"/>
            </p:cNvPicPr>
            <p:nvPr/>
          </p:nvPicPr>
          <p:blipFill>
            <a:blip r:embed="rId10"/>
            <a:stretch>
              <a:fillRect/>
            </a:stretch>
          </p:blipFill>
          <p:spPr>
            <a:xfrm>
              <a:off x="7640850" y="8946457"/>
              <a:ext cx="1989098" cy="1983959"/>
            </a:xfrm>
            <a:prstGeom prst="rect">
              <a:avLst/>
            </a:prstGeom>
          </p:spPr>
        </p:pic>
        <p:sp>
          <p:nvSpPr>
            <p:cNvPr id="102" name="TextBox 101">
              <a:extLst>
                <a:ext uri="{FF2B5EF4-FFF2-40B4-BE49-F238E27FC236}">
                  <a16:creationId xmlns:a16="http://schemas.microsoft.com/office/drawing/2014/main" id="{34F52C53-3339-480E-82B2-C430B728867F}"/>
                </a:ext>
              </a:extLst>
            </p:cNvPr>
            <p:cNvSpPr txBox="1"/>
            <p:nvPr/>
          </p:nvSpPr>
          <p:spPr>
            <a:xfrm>
              <a:off x="7456430" y="10815687"/>
              <a:ext cx="2557495"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High Voltage Source</a:t>
              </a:r>
            </a:p>
          </p:txBody>
        </p:sp>
      </p:grpSp>
      <p:grpSp>
        <p:nvGrpSpPr>
          <p:cNvPr id="21" name="Group 20">
            <a:extLst>
              <a:ext uri="{FF2B5EF4-FFF2-40B4-BE49-F238E27FC236}">
                <a16:creationId xmlns:a16="http://schemas.microsoft.com/office/drawing/2014/main" id="{18D97EA6-B1D9-4BC3-AEF7-43F47F9EC55E}"/>
              </a:ext>
            </a:extLst>
          </p:cNvPr>
          <p:cNvGrpSpPr/>
          <p:nvPr/>
        </p:nvGrpSpPr>
        <p:grpSpPr>
          <a:xfrm>
            <a:off x="7842228" y="5858906"/>
            <a:ext cx="1989098" cy="2274773"/>
            <a:chOff x="7834210" y="5858906"/>
            <a:chExt cx="1989098" cy="2274773"/>
          </a:xfrm>
        </p:grpSpPr>
        <p:pic>
          <p:nvPicPr>
            <p:cNvPr id="1024" name="Picture 1023">
              <a:extLst>
                <a:ext uri="{FF2B5EF4-FFF2-40B4-BE49-F238E27FC236}">
                  <a16:creationId xmlns:a16="http://schemas.microsoft.com/office/drawing/2014/main" id="{B99D3B02-22F6-41C6-8B3C-B2932D0D3916}"/>
                </a:ext>
              </a:extLst>
            </p:cNvPr>
            <p:cNvPicPr>
              <a:picLocks noChangeAspect="1"/>
            </p:cNvPicPr>
            <p:nvPr/>
          </p:nvPicPr>
          <p:blipFill>
            <a:blip r:embed="rId11"/>
            <a:stretch>
              <a:fillRect/>
            </a:stretch>
          </p:blipFill>
          <p:spPr>
            <a:xfrm>
              <a:off x="7834210" y="5858906"/>
              <a:ext cx="1989098" cy="1983959"/>
            </a:xfrm>
            <a:prstGeom prst="rect">
              <a:avLst/>
            </a:prstGeom>
          </p:spPr>
        </p:pic>
        <p:sp>
          <p:nvSpPr>
            <p:cNvPr id="103" name="TextBox 102">
              <a:extLst>
                <a:ext uri="{FF2B5EF4-FFF2-40B4-BE49-F238E27FC236}">
                  <a16:creationId xmlns:a16="http://schemas.microsoft.com/office/drawing/2014/main" id="{91AD5156-ABCF-4A19-AFFC-CD2C7920B02C}"/>
                </a:ext>
              </a:extLst>
            </p:cNvPr>
            <p:cNvSpPr txBox="1"/>
            <p:nvPr/>
          </p:nvSpPr>
          <p:spPr>
            <a:xfrm>
              <a:off x="8065545" y="7729296"/>
              <a:ext cx="1647890" cy="404383"/>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Laser Source</a:t>
              </a:r>
            </a:p>
          </p:txBody>
        </p:sp>
      </p:grpSp>
      <p:grpSp>
        <p:nvGrpSpPr>
          <p:cNvPr id="15" name="Group 14">
            <a:extLst>
              <a:ext uri="{FF2B5EF4-FFF2-40B4-BE49-F238E27FC236}">
                <a16:creationId xmlns:a16="http://schemas.microsoft.com/office/drawing/2014/main" id="{1A47F1AC-2A3D-4F78-8303-73BAFDE0D50F}"/>
              </a:ext>
            </a:extLst>
          </p:cNvPr>
          <p:cNvGrpSpPr/>
          <p:nvPr/>
        </p:nvGrpSpPr>
        <p:grpSpPr>
          <a:xfrm>
            <a:off x="20894" y="3044307"/>
            <a:ext cx="2278188" cy="2243274"/>
            <a:chOff x="111496" y="3044307"/>
            <a:chExt cx="2278188" cy="2243274"/>
          </a:xfrm>
        </p:grpSpPr>
        <p:pic>
          <p:nvPicPr>
            <p:cNvPr id="87" name="Picture 86">
              <a:extLst>
                <a:ext uri="{FF2B5EF4-FFF2-40B4-BE49-F238E27FC236}">
                  <a16:creationId xmlns:a16="http://schemas.microsoft.com/office/drawing/2014/main" id="{D8B106A5-4404-4FED-B203-9EB797CB795E}"/>
                </a:ext>
              </a:extLst>
            </p:cNvPr>
            <p:cNvPicPr>
              <a:picLocks noChangeAspect="1"/>
            </p:cNvPicPr>
            <p:nvPr/>
          </p:nvPicPr>
          <p:blipFill>
            <a:blip r:embed="rId12"/>
            <a:stretch>
              <a:fillRect/>
            </a:stretch>
          </p:blipFill>
          <p:spPr>
            <a:xfrm>
              <a:off x="320505" y="3044307"/>
              <a:ext cx="1977129" cy="1966990"/>
            </a:xfrm>
            <a:prstGeom prst="rect">
              <a:avLst/>
            </a:prstGeom>
          </p:spPr>
        </p:pic>
        <p:sp>
          <p:nvSpPr>
            <p:cNvPr id="104" name="TextBox 103">
              <a:extLst>
                <a:ext uri="{FF2B5EF4-FFF2-40B4-BE49-F238E27FC236}">
                  <a16:creationId xmlns:a16="http://schemas.microsoft.com/office/drawing/2014/main" id="{4AA8BBF4-EE3F-42DA-97BF-E4149CDD2F15}"/>
                </a:ext>
              </a:extLst>
            </p:cNvPr>
            <p:cNvSpPr txBox="1"/>
            <p:nvPr/>
          </p:nvSpPr>
          <p:spPr>
            <a:xfrm>
              <a:off x="111496" y="4868235"/>
              <a:ext cx="2278188"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Biological Hazard</a:t>
              </a:r>
            </a:p>
          </p:txBody>
        </p:sp>
      </p:grpSp>
      <p:grpSp>
        <p:nvGrpSpPr>
          <p:cNvPr id="19" name="Group 18">
            <a:extLst>
              <a:ext uri="{FF2B5EF4-FFF2-40B4-BE49-F238E27FC236}">
                <a16:creationId xmlns:a16="http://schemas.microsoft.com/office/drawing/2014/main" id="{BFCA8E66-54BE-47C1-A806-DF7FF3340D67}"/>
              </a:ext>
            </a:extLst>
          </p:cNvPr>
          <p:cNvGrpSpPr/>
          <p:nvPr/>
        </p:nvGrpSpPr>
        <p:grpSpPr>
          <a:xfrm>
            <a:off x="2662504" y="3044307"/>
            <a:ext cx="1989098" cy="2243274"/>
            <a:chOff x="2616680" y="3044307"/>
            <a:chExt cx="1989098" cy="2243274"/>
          </a:xfrm>
        </p:grpSpPr>
        <p:pic>
          <p:nvPicPr>
            <p:cNvPr id="2" name="Picture 1">
              <a:extLst>
                <a:ext uri="{FF2B5EF4-FFF2-40B4-BE49-F238E27FC236}">
                  <a16:creationId xmlns:a16="http://schemas.microsoft.com/office/drawing/2014/main" id="{1C78D528-5A47-483D-85F7-D04A37F6657C}"/>
                </a:ext>
              </a:extLst>
            </p:cNvPr>
            <p:cNvPicPr>
              <a:picLocks noChangeAspect="1"/>
            </p:cNvPicPr>
            <p:nvPr/>
          </p:nvPicPr>
          <p:blipFill>
            <a:blip r:embed="rId13"/>
            <a:stretch>
              <a:fillRect/>
            </a:stretch>
          </p:blipFill>
          <p:spPr>
            <a:xfrm>
              <a:off x="2616680" y="3044307"/>
              <a:ext cx="1989098" cy="1983960"/>
            </a:xfrm>
            <a:prstGeom prst="rect">
              <a:avLst/>
            </a:prstGeom>
          </p:spPr>
        </p:pic>
        <p:sp>
          <p:nvSpPr>
            <p:cNvPr id="49" name="TextBox 48">
              <a:extLst>
                <a:ext uri="{FF2B5EF4-FFF2-40B4-BE49-F238E27FC236}">
                  <a16:creationId xmlns:a16="http://schemas.microsoft.com/office/drawing/2014/main" id="{16B5688E-D6A2-4B78-BEE3-EC891BB27FA1}"/>
                </a:ext>
              </a:extLst>
            </p:cNvPr>
            <p:cNvSpPr txBox="1"/>
            <p:nvPr/>
          </p:nvSpPr>
          <p:spPr>
            <a:xfrm>
              <a:off x="2833682" y="4868235"/>
              <a:ext cx="1754648"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Toxic Hazard</a:t>
              </a:r>
            </a:p>
          </p:txBody>
        </p:sp>
      </p:grpSp>
      <p:grpSp>
        <p:nvGrpSpPr>
          <p:cNvPr id="30" name="Group 29">
            <a:extLst>
              <a:ext uri="{FF2B5EF4-FFF2-40B4-BE49-F238E27FC236}">
                <a16:creationId xmlns:a16="http://schemas.microsoft.com/office/drawing/2014/main" id="{1BFD83FA-B89A-404F-97A2-5AD39401B160}"/>
              </a:ext>
            </a:extLst>
          </p:cNvPr>
          <p:cNvGrpSpPr/>
          <p:nvPr/>
        </p:nvGrpSpPr>
        <p:grpSpPr>
          <a:xfrm>
            <a:off x="2669432" y="11949079"/>
            <a:ext cx="1975242" cy="2289645"/>
            <a:chOff x="2653408" y="11949079"/>
            <a:chExt cx="1975242" cy="2289645"/>
          </a:xfrm>
        </p:grpSpPr>
        <p:pic>
          <p:nvPicPr>
            <p:cNvPr id="17" name="Picture 16">
              <a:extLst>
                <a:ext uri="{FF2B5EF4-FFF2-40B4-BE49-F238E27FC236}">
                  <a16:creationId xmlns:a16="http://schemas.microsoft.com/office/drawing/2014/main" id="{4962DFB4-B047-4E3B-9F7C-5D8634D27DEB}"/>
                </a:ext>
              </a:extLst>
            </p:cNvPr>
            <p:cNvPicPr>
              <a:picLocks noChangeAspect="1"/>
            </p:cNvPicPr>
            <p:nvPr/>
          </p:nvPicPr>
          <p:blipFill>
            <a:blip r:embed="rId14"/>
            <a:stretch>
              <a:fillRect/>
            </a:stretch>
          </p:blipFill>
          <p:spPr>
            <a:xfrm>
              <a:off x="2653408" y="11949079"/>
              <a:ext cx="1975242" cy="1970139"/>
            </a:xfrm>
            <a:prstGeom prst="rect">
              <a:avLst/>
            </a:prstGeom>
          </p:spPr>
        </p:pic>
        <p:sp>
          <p:nvSpPr>
            <p:cNvPr id="53" name="TextBox 52">
              <a:extLst>
                <a:ext uri="{FF2B5EF4-FFF2-40B4-BE49-F238E27FC236}">
                  <a16:creationId xmlns:a16="http://schemas.microsoft.com/office/drawing/2014/main" id="{D4783469-9D86-4479-A9CE-84C6E3908D4D}"/>
                </a:ext>
              </a:extLst>
            </p:cNvPr>
            <p:cNvSpPr txBox="1"/>
            <p:nvPr/>
          </p:nvSpPr>
          <p:spPr>
            <a:xfrm>
              <a:off x="2653408" y="13819378"/>
              <a:ext cx="1931939"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Magnetic Field</a:t>
              </a:r>
            </a:p>
          </p:txBody>
        </p:sp>
      </p:grpSp>
      <p:sp>
        <p:nvSpPr>
          <p:cNvPr id="51" name="TextBox 50">
            <a:extLst>
              <a:ext uri="{FF2B5EF4-FFF2-40B4-BE49-F238E27FC236}">
                <a16:creationId xmlns:a16="http://schemas.microsoft.com/office/drawing/2014/main" id="{BD28E7B0-FC86-47E4-A72C-4ABFF3489C1B}"/>
              </a:ext>
            </a:extLst>
          </p:cNvPr>
          <p:cNvSpPr txBox="1"/>
          <p:nvPr/>
        </p:nvSpPr>
        <p:spPr>
          <a:xfrm>
            <a:off x="2381692" y="408875"/>
            <a:ext cx="5452518" cy="1077218"/>
          </a:xfrm>
          <a:prstGeom prst="rect">
            <a:avLst/>
          </a:prstGeom>
          <a:noFill/>
        </p:spPr>
        <p:txBody>
          <a:bodyPr wrap="none" rtlCol="0">
            <a:spAutoFit/>
          </a:bodyPr>
          <a:lstStyle/>
          <a:p>
            <a:r>
              <a:rPr lang="en-US" sz="6400" dirty="0"/>
              <a:t>Hazard Symbols</a:t>
            </a:r>
          </a:p>
        </p:txBody>
      </p:sp>
      <p:grpSp>
        <p:nvGrpSpPr>
          <p:cNvPr id="29" name="Group 28">
            <a:extLst>
              <a:ext uri="{FF2B5EF4-FFF2-40B4-BE49-F238E27FC236}">
                <a16:creationId xmlns:a16="http://schemas.microsoft.com/office/drawing/2014/main" id="{556FAB79-606F-406F-9621-1F4F7955760E}"/>
              </a:ext>
            </a:extLst>
          </p:cNvPr>
          <p:cNvGrpSpPr/>
          <p:nvPr/>
        </p:nvGrpSpPr>
        <p:grpSpPr>
          <a:xfrm>
            <a:off x="4829165" y="11949079"/>
            <a:ext cx="2882392" cy="2289645"/>
            <a:chOff x="4869805" y="11949079"/>
            <a:chExt cx="2882392" cy="2289645"/>
          </a:xfrm>
        </p:grpSpPr>
        <p:pic>
          <p:nvPicPr>
            <p:cNvPr id="3" name="Picture 2">
              <a:extLst>
                <a:ext uri="{FF2B5EF4-FFF2-40B4-BE49-F238E27FC236}">
                  <a16:creationId xmlns:a16="http://schemas.microsoft.com/office/drawing/2014/main" id="{11842AB9-1923-4317-80AC-0E2CDA2F369F}"/>
                </a:ext>
              </a:extLst>
            </p:cNvPr>
            <p:cNvPicPr>
              <a:picLocks noChangeAspect="1"/>
            </p:cNvPicPr>
            <p:nvPr/>
          </p:nvPicPr>
          <p:blipFill>
            <a:blip r:embed="rId15"/>
            <a:stretch>
              <a:fillRect/>
            </a:stretch>
          </p:blipFill>
          <p:spPr>
            <a:xfrm>
              <a:off x="5239208" y="11949079"/>
              <a:ext cx="1989099" cy="1983959"/>
            </a:xfrm>
            <a:prstGeom prst="rect">
              <a:avLst/>
            </a:prstGeom>
          </p:spPr>
        </p:pic>
        <p:sp>
          <p:nvSpPr>
            <p:cNvPr id="55" name="TextBox 54">
              <a:extLst>
                <a:ext uri="{FF2B5EF4-FFF2-40B4-BE49-F238E27FC236}">
                  <a16:creationId xmlns:a16="http://schemas.microsoft.com/office/drawing/2014/main" id="{315A490F-31AE-4F0F-B7FF-C940254A87C2}"/>
                </a:ext>
              </a:extLst>
            </p:cNvPr>
            <p:cNvSpPr txBox="1"/>
            <p:nvPr/>
          </p:nvSpPr>
          <p:spPr>
            <a:xfrm>
              <a:off x="4869805" y="13819378"/>
              <a:ext cx="2882392" cy="419346"/>
            </a:xfrm>
            <a:prstGeom prst="rect">
              <a:avLst/>
            </a:prstGeom>
            <a:gradFill flip="none" rotWithShape="1">
              <a:gsLst>
                <a:gs pos="0">
                  <a:schemeClr val="bg1">
                    <a:alpha val="50000"/>
                  </a:schemeClr>
                </a:gs>
                <a:gs pos="100000">
                  <a:schemeClr val="bg1">
                    <a:alpha val="50000"/>
                  </a:schemeClr>
                </a:gs>
              </a:gsLst>
              <a:lin ang="0" scaled="1"/>
              <a:tileRect/>
            </a:gradFill>
          </p:spPr>
          <p:txBody>
            <a:bodyPr wrap="none" rtlCol="0">
              <a:spAutoFit/>
            </a:bodyPr>
            <a:lstStyle/>
            <a:p>
              <a:pPr algn="ctr"/>
              <a:r>
                <a:rPr lang="en-US" sz="2125" b="1" dirty="0">
                  <a:latin typeface="Times New Roman"/>
                  <a:cs typeface="Times New Roman"/>
                </a:rPr>
                <a:t>Environmental Hazard</a:t>
              </a:r>
            </a:p>
          </p:txBody>
        </p:sp>
      </p:grpSp>
    </p:spTree>
    <p:extLst>
      <p:ext uri="{BB962C8B-B14F-4D97-AF65-F5344CB8AC3E}">
        <p14:creationId xmlns:p14="http://schemas.microsoft.com/office/powerpoint/2010/main" val="3167273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18751</TotalTime>
  <Words>738</Words>
  <Application>Microsoft Office PowerPoint</Application>
  <PresentationFormat>Custom</PresentationFormat>
  <Paragraphs>148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Times New Roman</vt:lpstr>
      <vt:lpstr>Office Theme</vt:lpstr>
      <vt:lpstr>CSSC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Quang Luu</dc:creator>
  <cp:lastModifiedBy>Green, Michael D</cp:lastModifiedBy>
  <cp:revision>179</cp:revision>
  <cp:lastPrinted>2018-11-28T23:14:37Z</cp:lastPrinted>
  <dcterms:created xsi:type="dcterms:W3CDTF">2018-10-18T17:49:57Z</dcterms:created>
  <dcterms:modified xsi:type="dcterms:W3CDTF">2020-03-02T22:08:35Z</dcterms:modified>
</cp:coreProperties>
</file>